
<file path=[Content_Types].xml><?xml version="1.0" encoding="utf-8"?>
<Types xmlns="http://schemas.openxmlformats.org/package/2006/content-types">
  <Default Extension="crdownload" ContentType="image/png"/>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2" r:id="rId2"/>
    <p:sldId id="285" r:id="rId3"/>
    <p:sldId id="286" r:id="rId4"/>
    <p:sldId id="259" r:id="rId5"/>
    <p:sldId id="278" r:id="rId6"/>
    <p:sldId id="290" r:id="rId7"/>
    <p:sldId id="262" r:id="rId8"/>
    <p:sldId id="288" r:id="rId9"/>
    <p:sldId id="289" r:id="rId10"/>
    <p:sldId id="264" r:id="rId11"/>
    <p:sldId id="280" r:id="rId12"/>
    <p:sldId id="266" r:id="rId13"/>
    <p:sldId id="268" r:id="rId14"/>
    <p:sldId id="269" r:id="rId15"/>
    <p:sldId id="287" r:id="rId16"/>
    <p:sldId id="273" r:id="rId17"/>
    <p:sldId id="272" r:id="rId18"/>
    <p:sldId id="274" r:id="rId19"/>
    <p:sldId id="291" r:id="rId20"/>
    <p:sldId id="275" r:id="rId21"/>
  </p:sldIdLst>
  <p:sldSz cx="12192000" cy="6858000"/>
  <p:notesSz cx="6858000" cy="9144000"/>
  <p:embeddedFontLst>
    <p:embeddedFont>
      <p:font typeface="Montserrat" panose="000005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na Gaikwad" initials="BG" lastIdx="1" clrIdx="0">
    <p:extLst>
      <p:ext uri="{19B8F6BF-5375-455C-9EA6-DF929625EA0E}">
        <p15:presenceInfo xmlns:p15="http://schemas.microsoft.com/office/powerpoint/2012/main" userId="18f5b63461fbcdf5" providerId="Windows Live"/>
      </p:ext>
    </p:extLst>
  </p:cmAuthor>
  <p:cmAuthor id="2" name="nagaraj sad" initials="ns" lastIdx="32" clrIdx="1">
    <p:extLst>
      <p:ext uri="{19B8F6BF-5375-455C-9EA6-DF929625EA0E}">
        <p15:presenceInfo xmlns:p15="http://schemas.microsoft.com/office/powerpoint/2012/main" userId="b2d7ad1f298a0f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F2D"/>
    <a:srgbClr val="87EDC6"/>
    <a:srgbClr val="3BAA35"/>
    <a:srgbClr val="3EAA8B"/>
    <a:srgbClr val="4BC683"/>
    <a:srgbClr val="00C9FF"/>
    <a:srgbClr val="7F7F7F"/>
    <a:srgbClr val="00B050"/>
    <a:srgbClr val="FAB4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8" autoAdjust="0"/>
    <p:restoredTop sz="94660"/>
  </p:normalViewPr>
  <p:slideViewPr>
    <p:cSldViewPr snapToGrid="0">
      <p:cViewPr varScale="1">
        <p:scale>
          <a:sx n="91" d="100"/>
          <a:sy n="91" d="100"/>
        </p:scale>
        <p:origin x="108" y="3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BC41D"/>
            </a:solidFill>
          </c:spPr>
          <c:dPt>
            <c:idx val="0"/>
            <c:bubble3D val="0"/>
            <c:spPr>
              <a:solidFill>
                <a:srgbClr val="1BC41D"/>
              </a:solidFill>
              <a:ln w="19050">
                <a:solidFill>
                  <a:schemeClr val="lt1"/>
                </a:solidFill>
              </a:ln>
              <a:effectLst/>
            </c:spPr>
            <c:extLst>
              <c:ext xmlns:c16="http://schemas.microsoft.com/office/drawing/2014/chart" uri="{C3380CC4-5D6E-409C-BE32-E72D297353CC}">
                <c16:uniqueId val="{00000001-58E4-4EB1-88CE-F4B76B9BE451}"/>
              </c:ext>
            </c:extLst>
          </c:dPt>
          <c:dPt>
            <c:idx val="1"/>
            <c:bubble3D val="0"/>
            <c:spPr>
              <a:solidFill>
                <a:srgbClr val="1683F7"/>
              </a:solidFill>
              <a:ln w="19050">
                <a:solidFill>
                  <a:schemeClr val="lt1"/>
                </a:solidFill>
              </a:ln>
              <a:effectLst/>
            </c:spPr>
            <c:extLst>
              <c:ext xmlns:c16="http://schemas.microsoft.com/office/drawing/2014/chart" uri="{C3380CC4-5D6E-409C-BE32-E72D297353CC}">
                <c16:uniqueId val="{00000003-58E4-4EB1-88CE-F4B76B9BE451}"/>
              </c:ext>
            </c:extLst>
          </c:dPt>
          <c:cat>
            <c:strRef>
              <c:f>Sheet1!$A$2:$A$3</c:f>
              <c:strCache>
                <c:ptCount val="2"/>
                <c:pt idx="0">
                  <c:v>a</c:v>
                </c:pt>
                <c:pt idx="1">
                  <c:v>b</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6-58E4-4EB1-88CE-F4B76B9BE451}"/>
            </c:ext>
          </c:extLst>
        </c:ser>
        <c:dLbls>
          <c:showLegendKey val="0"/>
          <c:showVal val="0"/>
          <c:showCatName val="0"/>
          <c:showSerName val="0"/>
          <c:showPercent val="0"/>
          <c:showBubbleSize val="0"/>
          <c:showLeaderLines val="1"/>
        </c:dLbls>
        <c:firstSliceAng val="27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104372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337753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115642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097281" y="286560"/>
            <a:ext cx="10058039" cy="145044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240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32296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406671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7585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36349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146343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38526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186395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4AF362-C468-44B7-BEC9-C56050E138EF}" type="datetimeFigureOut">
              <a:rPr lang="en-IN" smtClean="0"/>
              <a:t>19-09-2025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AB84B3-D17F-4D1C-B096-88B116B0F963}" type="slidenum">
              <a:rPr lang="en-IN" smtClean="0"/>
              <a:t>‹#›</a:t>
            </a:fld>
            <a:endParaRPr lang="en-IN" dirty="0"/>
          </a:p>
        </p:txBody>
      </p:sp>
    </p:spTree>
    <p:extLst>
      <p:ext uri="{BB962C8B-B14F-4D97-AF65-F5344CB8AC3E}">
        <p14:creationId xmlns:p14="http://schemas.microsoft.com/office/powerpoint/2010/main" val="5700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AF362-C468-44B7-BEC9-C56050E138EF}" type="datetimeFigureOut">
              <a:rPr lang="en-IN" smtClean="0"/>
              <a:t>19-09-2025</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B84B3-D17F-4D1C-B096-88B116B0F963}" type="slidenum">
              <a:rPr lang="en-IN" smtClean="0"/>
              <a:t>‹#›</a:t>
            </a:fld>
            <a:endParaRPr lang="en-IN" dirty="0"/>
          </a:p>
        </p:txBody>
      </p:sp>
    </p:spTree>
    <p:extLst>
      <p:ext uri="{BB962C8B-B14F-4D97-AF65-F5344CB8AC3E}">
        <p14:creationId xmlns:p14="http://schemas.microsoft.com/office/powerpoint/2010/main" val="160003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51.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40.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hyperlink" Target="https://getnovusnow.com/wp-content/uploads/2022/06/Marquee-NDEV-Financial-Model-6-14-22-FINAL.xlsx" TargetMode="External"/><Relationship Id="rId3" Type="http://schemas.openxmlformats.org/officeDocument/2006/relationships/hyperlink" Target="https://www.investopedia.com/terms/n/navpershare.asp" TargetMode="External"/><Relationship Id="rId7" Type="http://schemas.openxmlformats.org/officeDocument/2006/relationships/image" Target="../media/image85.emf"/><Relationship Id="rId2" Type="http://schemas.openxmlformats.org/officeDocument/2006/relationships/hyperlink" Target="http://www.otcmarkets.com/stock/NDEV/filings" TargetMode="External"/><Relationship Id="rId1" Type="http://schemas.openxmlformats.org/officeDocument/2006/relationships/slideLayout" Target="../slideLayouts/slideLayout7.xml"/><Relationship Id="rId6" Type="http://schemas.openxmlformats.org/officeDocument/2006/relationships/hyperlink" Target="https://www.investopedia.com/terms/r/returnoninvestment.asp" TargetMode="External"/><Relationship Id="rId5" Type="http://schemas.openxmlformats.org/officeDocument/2006/relationships/hyperlink" Target="https://www.investopedia.com/terms/o/outstandingshares.asp" TargetMode="External"/><Relationship Id="rId4" Type="http://schemas.openxmlformats.org/officeDocument/2006/relationships/hyperlink" Target="https://www.investopedia.com/terms/e/eps.asp" TargetMode="External"/><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hyperlink" Target="https://www.investopedia.com/terms/z/zero-couponbond.asp" TargetMode="External"/><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2.crdownload"/><Relationship Id="rId13" Type="http://schemas.openxmlformats.org/officeDocument/2006/relationships/image" Target="../media/image97.svg"/><Relationship Id="rId18" Type="http://schemas.openxmlformats.org/officeDocument/2006/relationships/image" Target="../media/image101.svg"/><Relationship Id="rId3" Type="http://schemas.openxmlformats.org/officeDocument/2006/relationships/hyperlink" Target="mailto:frank@ndev.biz?subject=Question%20Regarding%20Pitch%20Deck" TargetMode="External"/><Relationship Id="rId7" Type="http://schemas.openxmlformats.org/officeDocument/2006/relationships/hyperlink" Target="https://www.facebook.com/profile.php?id=100009661087959" TargetMode="External"/><Relationship Id="rId12" Type="http://schemas.openxmlformats.org/officeDocument/2006/relationships/image" Target="../media/image96.png"/><Relationship Id="rId17" Type="http://schemas.openxmlformats.org/officeDocument/2006/relationships/image" Target="../media/image100.png"/><Relationship Id="rId2" Type="http://schemas.openxmlformats.org/officeDocument/2006/relationships/image" Target="../media/image90.jpg"/><Relationship Id="rId16" Type="http://schemas.openxmlformats.org/officeDocument/2006/relationships/image" Target="../media/image99.sv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5.png"/><Relationship Id="rId5" Type="http://schemas.openxmlformats.org/officeDocument/2006/relationships/hyperlink" Target="https://twitter.com/MMJHealthcare" TargetMode="External"/><Relationship Id="rId15" Type="http://schemas.openxmlformats.org/officeDocument/2006/relationships/image" Target="../media/image98.png"/><Relationship Id="rId10" Type="http://schemas.openxmlformats.org/officeDocument/2006/relationships/image" Target="../media/image94.png"/><Relationship Id="rId19" Type="http://schemas.openxmlformats.org/officeDocument/2006/relationships/hyperlink" Target="https://getnovusnow.com/wp-content/uploads/2022/06/Marquee-NDEV-Financial-Model-6-14-22-FINAL.xlsx" TargetMode="External"/><Relationship Id="rId4" Type="http://schemas.openxmlformats.org/officeDocument/2006/relationships/hyperlink" Target="http://www.getnovusnow.com/" TargetMode="External"/><Relationship Id="rId9" Type="http://schemas.openxmlformats.org/officeDocument/2006/relationships/image" Target="../media/image93.png"/><Relationship Id="rId14" Type="http://schemas.openxmlformats.org/officeDocument/2006/relationships/hyperlink" Target="https://meetings.hubspot.com/frank3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hyperlink" Target="https://www.getnovusnow.com/wp-content/uploads/2020/02/Brochure-Dental-All-Pricies.pdf" TargetMode="External"/><Relationship Id="rId3" Type="http://schemas.openxmlformats.org/officeDocument/2006/relationships/image" Target="../media/image37.png"/><Relationship Id="rId7" Type="http://schemas.openxmlformats.org/officeDocument/2006/relationships/hyperlink" Target="https://www.getnovusnow.com/wp-content/uploads/2020/03/Brochure-CBD-Only-All-Pricing-v2.pdf"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s://www.getnovusnow.com/wp-content/uploads/2020/02/Brochure-Vision-All-Prices.pdf" TargetMode="External"/><Relationship Id="rId5" Type="http://schemas.openxmlformats.org/officeDocument/2006/relationships/hyperlink" Target="https://www.getnovusnow.com/wp-content/uploads/2020/02/Brochure-THC-CBD-All-Prices.pdf" TargetMode="External"/><Relationship Id="rId10" Type="http://schemas.openxmlformats.org/officeDocument/2006/relationships/image" Target="../media/image27.png"/><Relationship Id="rId4" Type="http://schemas.openxmlformats.org/officeDocument/2006/relationships/hyperlink" Target="https://www.getnovusnow.com/wp-content/uploads/2020/03/Brochure-THC-Only-all-Prices-v2.pdf" TargetMode="External"/><Relationship Id="rId9" Type="http://schemas.openxmlformats.org/officeDocument/2006/relationships/hyperlink" Target="https://www.getnovusnow.com/wp-content/uploads/2020/02/Brochure-Total-Health-All-Prices.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3" Type="http://schemas.openxmlformats.org/officeDocument/2006/relationships/hyperlink" Target="https://www.healthinsurance.org/glossary/carrier/#:~:text=A%20carrier%20is%20another%20name,provide%20the%20health%20care%20services." TargetMode="External"/><Relationship Id="rId7" Type="http://schemas.openxmlformats.org/officeDocument/2006/relationships/hyperlink" Target="https://www.accountingtools.com/articles/2018/6/27/group-insurance" TargetMode="Externa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hyperlink" Target="https://www.globalization-partners.com/what-is-a-professional-employer-organization/?utm_source=Awords&amp;utm_medium=cpc&amp;utm_campaign=Search_|_US_-_Dynamic&amp;utm_adgroup=Dynamic&amp;utm_term=&amp;gclid=CjwKCAjw7rWKBhAtEiwAJ3CWLA0Jtvd5jEi5yoQw7rMhC92Nt8s20ewqGZKHM-uUptyy4D1lNm7FHBoCy5wQAvD_BwE" TargetMode="External"/><Relationship Id="rId11" Type="http://schemas.openxmlformats.org/officeDocument/2006/relationships/image" Target="../media/image42.png"/><Relationship Id="rId5" Type="http://schemas.openxmlformats.org/officeDocument/2006/relationships/hyperlink" Target="https://www.investopedia.com/articles/markets/070215/what-pharmacy-benefit-management-industry.asp" TargetMode="External"/><Relationship Id="rId10" Type="http://schemas.openxmlformats.org/officeDocument/2006/relationships/image" Target="../media/image41.png"/><Relationship Id="rId4" Type="http://schemas.openxmlformats.org/officeDocument/2006/relationships/hyperlink" Target="https://www.investopedia.com/terms/t/third-party-claims-administrator.asp" TargetMode="External"/><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3090196" y="5734357"/>
            <a:ext cx="5899495"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spc="300" dirty="0">
                <a:solidFill>
                  <a:srgbClr val="00B050"/>
                </a:solidFill>
                <a:latin typeface="Roboto" panose="020B0604020202020204" charset="0"/>
                <a:cs typeface="Roboto" panose="020B0604020202020204" charset="0"/>
              </a:rPr>
              <a:t>SEPTEMBER 2025 INVESTOR DECK</a:t>
            </a:r>
          </a:p>
        </p:txBody>
      </p:sp>
      <p:sp>
        <p:nvSpPr>
          <p:cNvPr id="5" name="TextBox 6"/>
          <p:cNvSpPr txBox="1"/>
          <p:nvPr/>
        </p:nvSpPr>
        <p:spPr>
          <a:xfrm>
            <a:off x="489142" y="6192058"/>
            <a:ext cx="11378018"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b="1" dirty="0">
                <a:latin typeface="Roboto" panose="020B0604020202020204" charset="0"/>
                <a:cs typeface="Roboto" panose="020B0604020202020204" charset="0"/>
              </a:rPr>
              <a:t>Presented by</a:t>
            </a:r>
            <a:r>
              <a:rPr lang="en-US" dirty="0">
                <a:latin typeface="Roboto" panose="020B0604020202020204" charset="0"/>
                <a:cs typeface="Roboto" panose="020B0604020202020204" charset="0"/>
              </a:rPr>
              <a:t>: Novus Acquisition &amp; Development Corp a Nevada corporation with its wholly owned subsidiary WCIG insurance, Inc. d/b/a Novus Cannabis MedPlan</a:t>
            </a:r>
          </a:p>
          <a:p>
            <a:pPr algn="ctr"/>
            <a:endParaRPr lang="en-US" dirty="0">
              <a:latin typeface="Roboto" panose="020B0604020202020204" charset="0"/>
              <a:cs typeface="Roboto" panose="020B0604020202020204" charset="0"/>
            </a:endParaRPr>
          </a:p>
        </p:txBody>
      </p:sp>
      <p:sp>
        <p:nvSpPr>
          <p:cNvPr id="7" name="TextBox 7"/>
          <p:cNvSpPr txBox="1"/>
          <p:nvPr/>
        </p:nvSpPr>
        <p:spPr>
          <a:xfrm>
            <a:off x="645537" y="4926174"/>
            <a:ext cx="10838537" cy="984885"/>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solidFill>
                  <a:schemeClr val="tx1"/>
                </a:solidFill>
                <a:latin typeface="Roboto" panose="020B0604020202020204" charset="0"/>
                <a:cs typeface="Roboto" panose="020B0604020202020204" charset="0"/>
              </a:rPr>
              <a:t>“First To Market Health Carrier That Covers Cannabis Benefits For Medicinal And Recreational Users”</a:t>
            </a:r>
          </a:p>
          <a:p>
            <a:pPr algn="ctr"/>
            <a:endParaRPr lang="en-US" sz="2400" dirty="0">
              <a:solidFill>
                <a:schemeClr val="tx1"/>
              </a:solidFill>
              <a:latin typeface="Roboto" panose="020B0604020202020204" charset="0"/>
              <a:cs typeface="Roboto" panose="020B060402020202020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61" t="17466" r="161" b="30394"/>
          <a:stretch/>
        </p:blipFill>
        <p:spPr>
          <a:xfrm>
            <a:off x="0" y="1126759"/>
            <a:ext cx="12192000" cy="3575744"/>
          </a:xfrm>
          <a:prstGeom prst="rect">
            <a:avLst/>
          </a:prstGeom>
        </p:spPr>
      </p:pic>
      <p:cxnSp>
        <p:nvCxnSpPr>
          <p:cNvPr id="11" name="Straight Connector 10"/>
          <p:cNvCxnSpPr/>
          <p:nvPr/>
        </p:nvCxnSpPr>
        <p:spPr>
          <a:xfrm>
            <a:off x="4037101" y="5711004"/>
            <a:ext cx="4005686" cy="0"/>
          </a:xfrm>
          <a:prstGeom prst="line">
            <a:avLst/>
          </a:prstGeom>
          <a:ln w="28575">
            <a:solidFill>
              <a:schemeClr val="accent2">
                <a:lumMod val="50000"/>
              </a:schemeClr>
            </a:solidFill>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8700697" y="3245892"/>
            <a:ext cx="3275841" cy="623670"/>
          </a:xfrm>
          <a:prstGeom prst="rect">
            <a:avLst/>
          </a:prstGeom>
          <a:solidFill>
            <a:srgbClr val="4BC683"/>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latin typeface="Roboto" panose="020B0604020202020204" charset="0"/>
              <a:cs typeface="Roboto" panose="020B0604020202020204" charset="0"/>
            </a:endParaRPr>
          </a:p>
        </p:txBody>
      </p:sp>
      <p:sp>
        <p:nvSpPr>
          <p:cNvPr id="14" name="TextBox 13"/>
          <p:cNvSpPr txBox="1"/>
          <p:nvPr/>
        </p:nvSpPr>
        <p:spPr>
          <a:xfrm>
            <a:off x="9009817" y="3378558"/>
            <a:ext cx="3523233" cy="400110"/>
          </a:xfrm>
          <a:prstGeom prst="rect">
            <a:avLst/>
          </a:prstGeom>
          <a:noFill/>
        </p:spPr>
        <p:txBody>
          <a:bodyPr wrap="none" rtlCol="0">
            <a:noAutofit/>
          </a:bodyPr>
          <a:lstStyle/>
          <a:p>
            <a:r>
              <a:rPr lang="en-IN" sz="2000" b="1" dirty="0">
                <a:solidFill>
                  <a:schemeClr val="bg1"/>
                </a:solidFill>
                <a:latin typeface="Roboto" panose="020B0604020202020204" charset="0"/>
                <a:cs typeface="Roboto" panose="020B0604020202020204" charset="0"/>
              </a:rPr>
              <a:t>Cannabis Health </a:t>
            </a:r>
            <a:r>
              <a:rPr lang="en-IN" b="1" dirty="0">
                <a:solidFill>
                  <a:schemeClr val="bg1"/>
                </a:solidFill>
                <a:latin typeface="Roboto" panose="020B0604020202020204" charset="0"/>
                <a:cs typeface="Roboto" panose="020B0604020202020204" charset="0"/>
              </a:rPr>
              <a:t>Plan</a:t>
            </a:r>
          </a:p>
        </p:txBody>
      </p:sp>
      <p:sp>
        <p:nvSpPr>
          <p:cNvPr id="15" name="Rectangle 14"/>
          <p:cNvSpPr/>
          <p:nvPr/>
        </p:nvSpPr>
        <p:spPr>
          <a:xfrm>
            <a:off x="7131811" y="4002283"/>
            <a:ext cx="5060189" cy="642629"/>
          </a:xfrm>
          <a:prstGeom prst="rect">
            <a:avLst/>
          </a:prstGeom>
          <a:solidFill>
            <a:srgbClr val="4BC683"/>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latin typeface="Roboto" panose="020B0604020202020204" charset="0"/>
              <a:cs typeface="Roboto" panose="020B0604020202020204" charset="0"/>
            </a:endParaRPr>
          </a:p>
        </p:txBody>
      </p:sp>
      <p:sp>
        <p:nvSpPr>
          <p:cNvPr id="16" name="TextBox 15"/>
          <p:cNvSpPr txBox="1"/>
          <p:nvPr/>
        </p:nvSpPr>
        <p:spPr>
          <a:xfrm>
            <a:off x="7171074" y="4060137"/>
            <a:ext cx="5020926" cy="584775"/>
          </a:xfrm>
          <a:prstGeom prst="rect">
            <a:avLst/>
          </a:prstGeom>
          <a:noFill/>
        </p:spPr>
        <p:txBody>
          <a:bodyPr wrap="square" rtlCol="0">
            <a:spAutoFit/>
          </a:bodyPr>
          <a:lstStyle/>
          <a:p>
            <a:r>
              <a:rPr lang="en-IN" sz="1600" dirty="0">
                <a:solidFill>
                  <a:schemeClr val="bg1"/>
                </a:solidFill>
                <a:latin typeface="Roboto" panose="020B0604020202020204" charset="0"/>
                <a:cs typeface="Roboto" panose="020B0604020202020204" charset="0"/>
              </a:rPr>
              <a:t>If cannabis users purchase $100 or more per month in cannabis, then they qualify</a:t>
            </a:r>
          </a:p>
        </p:txBody>
      </p:sp>
      <p:pic>
        <p:nvPicPr>
          <p:cNvPr id="3" name="Picture 2">
            <a:extLst>
              <a:ext uri="{FF2B5EF4-FFF2-40B4-BE49-F238E27FC236}">
                <a16:creationId xmlns:a16="http://schemas.microsoft.com/office/drawing/2014/main" id="{4469C898-E8B5-7414-8F6C-58ACA7AE1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942" y="76396"/>
            <a:ext cx="3754107" cy="938527"/>
          </a:xfrm>
          <a:prstGeom prst="rect">
            <a:avLst/>
          </a:prstGeom>
        </p:spPr>
      </p:pic>
    </p:spTree>
    <p:extLst>
      <p:ext uri="{BB962C8B-B14F-4D97-AF65-F5344CB8AC3E}">
        <p14:creationId xmlns:p14="http://schemas.microsoft.com/office/powerpoint/2010/main" val="265799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0">
            <a:extLst>
              <a:ext uri="{FF2B5EF4-FFF2-40B4-BE49-F238E27FC236}">
                <a16:creationId xmlns:a16="http://schemas.microsoft.com/office/drawing/2014/main" id="{F29C2264-D4C3-4125-8926-CA94EC2B257B}"/>
              </a:ext>
            </a:extLst>
          </p:cNvPr>
          <p:cNvSpPr txBox="1"/>
          <p:nvPr/>
        </p:nvSpPr>
        <p:spPr>
          <a:xfrm>
            <a:off x="121270" y="103653"/>
            <a:ext cx="11029036"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Target Expansion &amp; Market Size</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15" name="Rectangle 14"/>
          <p:cNvSpPr/>
          <p:nvPr/>
        </p:nvSpPr>
        <p:spPr>
          <a:xfrm>
            <a:off x="0" y="2225002"/>
            <a:ext cx="12196080" cy="3134965"/>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80" name="Rectangle: Rounded Corners 15">
            <a:extLst>
              <a:ext uri="{FF2B5EF4-FFF2-40B4-BE49-F238E27FC236}">
                <a16:creationId xmlns:a16="http://schemas.microsoft.com/office/drawing/2014/main" id="{C133EB52-7C4E-4220-A750-C5D319F051EB}"/>
              </a:ext>
            </a:extLst>
          </p:cNvPr>
          <p:cNvSpPr/>
          <p:nvPr/>
        </p:nvSpPr>
        <p:spPr>
          <a:xfrm>
            <a:off x="322275" y="1195055"/>
            <a:ext cx="7267307" cy="4935779"/>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953381" y="4187501"/>
            <a:ext cx="209407" cy="17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sp>
        <p:nvSpPr>
          <p:cNvPr id="10" name="Rectangle 9"/>
          <p:cNvSpPr/>
          <p:nvPr/>
        </p:nvSpPr>
        <p:spPr>
          <a:xfrm>
            <a:off x="7966204" y="3265377"/>
            <a:ext cx="195705" cy="1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sp>
        <p:nvSpPr>
          <p:cNvPr id="5" name="Rectangle 4"/>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6" name="TextBox 5">
            <a:extLst>
              <a:ext uri="{FF2B5EF4-FFF2-40B4-BE49-F238E27FC236}">
                <a16:creationId xmlns:a16="http://schemas.microsoft.com/office/drawing/2014/main" id="{BA597795-C356-4115-93D1-A1B2A7A33F84}"/>
              </a:ext>
            </a:extLst>
          </p:cNvPr>
          <p:cNvSpPr txBox="1"/>
          <p:nvPr/>
        </p:nvSpPr>
        <p:spPr>
          <a:xfrm>
            <a:off x="8186273" y="3168527"/>
            <a:ext cx="4124269" cy="754097"/>
          </a:xfrm>
          <a:prstGeom prst="rect">
            <a:avLst/>
          </a:prstGeom>
          <a:noFill/>
        </p:spPr>
        <p:txBody>
          <a:bodyPr wrap="square" lIns="106724" tIns="53362" rIns="106724" bIns="53362" anchor="t">
            <a:spAutoFit/>
          </a:bodyPr>
          <a:lstStyle/>
          <a:p>
            <a:r>
              <a:rPr lang="en-US" sz="1400" dirty="0">
                <a:solidFill>
                  <a:schemeClr val="bg1"/>
                </a:solidFill>
                <a:latin typeface="Roboto" panose="020B0604020202020204" charset="0"/>
                <a:ea typeface="Open Sans"/>
                <a:cs typeface="Roboto" panose="020B0604020202020204" charset="0"/>
                <a:sym typeface="Open Sans"/>
              </a:rPr>
              <a:t>Short Term Market (1-2 years) – US and </a:t>
            </a:r>
          </a:p>
          <a:p>
            <a:r>
              <a:rPr lang="en-US" sz="1400" dirty="0">
                <a:solidFill>
                  <a:schemeClr val="bg1"/>
                </a:solidFill>
                <a:latin typeface="Roboto" panose="020B0604020202020204" charset="0"/>
                <a:ea typeface="Open Sans"/>
                <a:cs typeface="Roboto" panose="020B0604020202020204" charset="0"/>
                <a:sym typeface="Open Sans"/>
              </a:rPr>
              <a:t>Canada</a:t>
            </a:r>
          </a:p>
          <a:p>
            <a:endParaRPr lang="en-US" sz="1400" dirty="0">
              <a:solidFill>
                <a:schemeClr val="bg1"/>
              </a:solidFill>
              <a:latin typeface="Roboto" panose="020B0604020202020204" charset="0"/>
              <a:ea typeface="Open Sans"/>
              <a:cs typeface="Roboto" panose="020B0604020202020204" charset="0"/>
            </a:endParaRPr>
          </a:p>
        </p:txBody>
      </p:sp>
      <p:sp>
        <p:nvSpPr>
          <p:cNvPr id="13" name="TextBox 12">
            <a:extLst>
              <a:ext uri="{FF2B5EF4-FFF2-40B4-BE49-F238E27FC236}">
                <a16:creationId xmlns:a16="http://schemas.microsoft.com/office/drawing/2014/main" id="{83165074-5531-5D4A-8C8A-EE1CCC744B6C}"/>
              </a:ext>
            </a:extLst>
          </p:cNvPr>
          <p:cNvSpPr txBox="1"/>
          <p:nvPr/>
        </p:nvSpPr>
        <p:spPr>
          <a:xfrm>
            <a:off x="8177975" y="4108540"/>
            <a:ext cx="3708066" cy="523220"/>
          </a:xfrm>
          <a:prstGeom prst="rect">
            <a:avLst/>
          </a:prstGeom>
          <a:noFill/>
        </p:spPr>
        <p:txBody>
          <a:bodyPr wrap="none" rtlCol="0">
            <a:spAutoFit/>
          </a:bodyPr>
          <a:lstStyle/>
          <a:p>
            <a:r>
              <a:rPr lang="en-US" sz="1400" dirty="0">
                <a:solidFill>
                  <a:schemeClr val="bg1"/>
                </a:solidFill>
                <a:latin typeface="Roboto" panose="020B0604020202020204" charset="0"/>
                <a:ea typeface="Open Sans"/>
                <a:cs typeface="Roboto" panose="020B0604020202020204" charset="0"/>
              </a:rPr>
              <a:t>Long Term Market (3-4 years) – Europe and </a:t>
            </a:r>
          </a:p>
          <a:p>
            <a:r>
              <a:rPr lang="en-US" sz="1400" dirty="0">
                <a:solidFill>
                  <a:schemeClr val="bg1"/>
                </a:solidFill>
                <a:latin typeface="Roboto" panose="020B0604020202020204" charset="0"/>
                <a:ea typeface="Open Sans"/>
                <a:cs typeface="Roboto" panose="020B0604020202020204" charset="0"/>
              </a:rPr>
              <a:t>Latin America</a:t>
            </a:r>
          </a:p>
        </p:txBody>
      </p:sp>
      <p:sp>
        <p:nvSpPr>
          <p:cNvPr id="7" name="Rectangle 6"/>
          <p:cNvSpPr/>
          <p:nvPr/>
        </p:nvSpPr>
        <p:spPr>
          <a:xfrm>
            <a:off x="8128779" y="2837433"/>
            <a:ext cx="3031599" cy="307777"/>
          </a:xfrm>
          <a:prstGeom prst="rect">
            <a:avLst/>
          </a:prstGeom>
        </p:spPr>
        <p:txBody>
          <a:bodyPr wrap="none">
            <a:spAutoFit/>
          </a:bodyPr>
          <a:lstStyle/>
          <a:p>
            <a:pPr algn="ctr">
              <a:buSzPts val="1400"/>
            </a:pPr>
            <a:r>
              <a:rPr lang="en-US" sz="1400" b="1" dirty="0">
                <a:latin typeface="Roboto" panose="020B0604020202020204" charset="0"/>
                <a:ea typeface="Century Gothic"/>
                <a:cs typeface="Roboto" panose="020B0604020202020204" charset="0"/>
                <a:sym typeface="Century Gothic"/>
              </a:rPr>
              <a:t>Market Size US : </a:t>
            </a:r>
            <a:r>
              <a:rPr lang="en-US" sz="1400" b="1" dirty="0">
                <a:solidFill>
                  <a:schemeClr val="accent5">
                    <a:lumMod val="75000"/>
                  </a:schemeClr>
                </a:solidFill>
                <a:latin typeface="Roboto" panose="020B0604020202020204" charset="0"/>
                <a:ea typeface="Century Gothic"/>
                <a:cs typeface="Roboto" panose="020B0604020202020204" charset="0"/>
                <a:sym typeface="Century Gothic"/>
              </a:rPr>
              <a:t>45 million users</a:t>
            </a:r>
            <a:r>
              <a:rPr lang="en-US" sz="1400" b="1" dirty="0">
                <a:solidFill>
                  <a:schemeClr val="accent1">
                    <a:lumMod val="75000"/>
                  </a:schemeClr>
                </a:solidFill>
                <a:latin typeface="Roboto" panose="020B0604020202020204" charset="0"/>
                <a:ea typeface="Century Gothic"/>
                <a:cs typeface="Roboto" panose="020B0604020202020204" charset="0"/>
                <a:sym typeface="Century Gothic"/>
              </a:rPr>
              <a:t> </a:t>
            </a:r>
            <a:endParaRPr lang="en-US" sz="1400" b="1" dirty="0">
              <a:solidFill>
                <a:schemeClr val="accent1">
                  <a:lumMod val="75000"/>
                </a:schemeClr>
              </a:solidFill>
              <a:latin typeface="Roboto" panose="020B0604020202020204" charset="0"/>
              <a:ea typeface="Century Gothic"/>
              <a:cs typeface="Roboto" panose="020B0604020202020204" charset="0"/>
            </a:endParaRPr>
          </a:p>
        </p:txBody>
      </p:sp>
      <p:sp>
        <p:nvSpPr>
          <p:cNvPr id="16" name="Rectangle 15"/>
          <p:cNvSpPr/>
          <p:nvPr/>
        </p:nvSpPr>
        <p:spPr>
          <a:xfrm>
            <a:off x="8145747" y="3706816"/>
            <a:ext cx="3477234" cy="307777"/>
          </a:xfrm>
          <a:prstGeom prst="rect">
            <a:avLst/>
          </a:prstGeom>
        </p:spPr>
        <p:txBody>
          <a:bodyPr wrap="none">
            <a:spAutoFit/>
          </a:bodyPr>
          <a:lstStyle/>
          <a:p>
            <a:r>
              <a:rPr lang="en-US" sz="1400" b="1" dirty="0">
                <a:latin typeface="Roboto" panose="020B0604020202020204" charset="0"/>
                <a:ea typeface="Century Gothic"/>
                <a:cs typeface="Roboto" panose="020B0604020202020204" charset="0"/>
                <a:sym typeface="Century Gothic"/>
              </a:rPr>
              <a:t> Market Size Canada : </a:t>
            </a:r>
            <a:r>
              <a:rPr lang="en-US" sz="1400" b="1" dirty="0">
                <a:solidFill>
                  <a:schemeClr val="accent5">
                    <a:lumMod val="75000"/>
                  </a:schemeClr>
                </a:solidFill>
                <a:latin typeface="Roboto" panose="020B0604020202020204" charset="0"/>
                <a:ea typeface="Century Gothic"/>
                <a:cs typeface="Roboto" panose="020B0604020202020204" charset="0"/>
                <a:sym typeface="Century Gothic"/>
              </a:rPr>
              <a:t>16 million users</a:t>
            </a:r>
            <a:r>
              <a:rPr lang="en-US" sz="1400" b="1" dirty="0">
                <a:latin typeface="Roboto" panose="020B0604020202020204" charset="0"/>
                <a:ea typeface="Century Gothic"/>
                <a:cs typeface="Roboto" panose="020B0604020202020204" charset="0"/>
                <a:sym typeface="Century Gothic"/>
              </a:rPr>
              <a:t> </a:t>
            </a:r>
            <a:endParaRPr lang="en-IN" sz="1400" dirty="0">
              <a:latin typeface="Roboto" panose="020B0604020202020204" charset="0"/>
              <a:cs typeface="Roboto" panose="020B0604020202020204" charset="0"/>
            </a:endParaRPr>
          </a:p>
        </p:txBody>
      </p:sp>
      <p:grpSp>
        <p:nvGrpSpPr>
          <p:cNvPr id="19" name="Google Shape;283;p40">
            <a:extLst>
              <a:ext uri="{FF2B5EF4-FFF2-40B4-BE49-F238E27FC236}">
                <a16:creationId xmlns:a16="http://schemas.microsoft.com/office/drawing/2014/main" id="{8FC5ACD3-916E-4EE6-8105-D1C46BD4582C}"/>
              </a:ext>
            </a:extLst>
          </p:cNvPr>
          <p:cNvGrpSpPr>
            <a:grpSpLocks noChangeAspect="1"/>
          </p:cNvGrpSpPr>
          <p:nvPr/>
        </p:nvGrpSpPr>
        <p:grpSpPr>
          <a:xfrm>
            <a:off x="1470382" y="1366002"/>
            <a:ext cx="5244804" cy="3539460"/>
            <a:chOff x="438217" y="647363"/>
            <a:chExt cx="8784793" cy="5928422"/>
          </a:xfrm>
          <a:solidFill>
            <a:schemeClr val="tx1">
              <a:lumMod val="50000"/>
              <a:lumOff val="50000"/>
            </a:schemeClr>
          </a:solidFill>
        </p:grpSpPr>
        <p:sp>
          <p:nvSpPr>
            <p:cNvPr id="20" name="Google Shape;284;p40">
              <a:extLst>
                <a:ext uri="{FF2B5EF4-FFF2-40B4-BE49-F238E27FC236}">
                  <a16:creationId xmlns:a16="http://schemas.microsoft.com/office/drawing/2014/main" id="{28FB10D4-D939-4D1A-AADF-3D4795B89812}"/>
                </a:ext>
              </a:extLst>
            </p:cNvPr>
            <p:cNvSpPr/>
            <p:nvPr/>
          </p:nvSpPr>
          <p:spPr>
            <a:xfrm>
              <a:off x="2734668" y="3601155"/>
              <a:ext cx="1150344" cy="1219024"/>
            </a:xfrm>
            <a:custGeom>
              <a:avLst/>
              <a:gdLst/>
              <a:ahLst/>
              <a:cxnLst/>
              <a:rect l="l" t="t" r="r" b="b"/>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rgbClr val="00B050"/>
            </a:solidFill>
            <a:ln w="9525"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1" name="Google Shape;285;p40">
              <a:extLst>
                <a:ext uri="{FF2B5EF4-FFF2-40B4-BE49-F238E27FC236}">
                  <a16:creationId xmlns:a16="http://schemas.microsoft.com/office/drawing/2014/main" id="{97873D59-E6B4-49FD-BAC7-64AC5FEA915A}"/>
                </a:ext>
              </a:extLst>
            </p:cNvPr>
            <p:cNvSpPr/>
            <p:nvPr/>
          </p:nvSpPr>
          <p:spPr>
            <a:xfrm>
              <a:off x="1801272" y="3455283"/>
              <a:ext cx="1104929" cy="1344053"/>
            </a:xfrm>
            <a:custGeom>
              <a:avLst/>
              <a:gdLst/>
              <a:ahLst/>
              <a:cxnLst/>
              <a:rect l="l" t="t" r="r" b="b"/>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rgbClr val="00B050"/>
            </a:solidFill>
            <a:ln w="9525"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2" name="Google Shape;286;p40">
              <a:extLst>
                <a:ext uri="{FF2B5EF4-FFF2-40B4-BE49-F238E27FC236}">
                  <a16:creationId xmlns:a16="http://schemas.microsoft.com/office/drawing/2014/main" id="{6187B0C2-CFF7-4CEB-9B6A-EFA5CDA7F258}"/>
                </a:ext>
              </a:extLst>
            </p:cNvPr>
            <p:cNvSpPr/>
            <p:nvPr/>
          </p:nvSpPr>
          <p:spPr>
            <a:xfrm>
              <a:off x="3794198" y="2429014"/>
              <a:ext cx="1337018" cy="698074"/>
            </a:xfrm>
            <a:custGeom>
              <a:avLst/>
              <a:gdLst/>
              <a:ahLst/>
              <a:cxnLst/>
              <a:rect l="l" t="t" r="r" b="b"/>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grpFill/>
            <a:ln w="9525"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3" name="Google Shape;287;p40">
              <a:extLst>
                <a:ext uri="{FF2B5EF4-FFF2-40B4-BE49-F238E27FC236}">
                  <a16:creationId xmlns:a16="http://schemas.microsoft.com/office/drawing/2014/main" id="{8368ABB5-11DC-48F3-9AFB-E9D6C539B4BF}"/>
                </a:ext>
              </a:extLst>
            </p:cNvPr>
            <p:cNvSpPr/>
            <p:nvPr/>
          </p:nvSpPr>
          <p:spPr>
            <a:xfrm>
              <a:off x="2724577" y="1861175"/>
              <a:ext cx="1155388" cy="984598"/>
            </a:xfrm>
            <a:custGeom>
              <a:avLst/>
              <a:gdLst/>
              <a:ahLst/>
              <a:cxnLst/>
              <a:rect l="l" t="t" r="r" b="b"/>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chemeClr val="tx1">
                <a:lumMod val="50000"/>
                <a:lumOff val="50000"/>
              </a:schemeClr>
            </a:solidFill>
            <a:ln w="9525"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4" name="Google Shape;288;p40">
              <a:extLst>
                <a:ext uri="{FF2B5EF4-FFF2-40B4-BE49-F238E27FC236}">
                  <a16:creationId xmlns:a16="http://schemas.microsoft.com/office/drawing/2014/main" id="{89FC094D-9A68-48CB-8B93-821E5450BC59}"/>
                </a:ext>
              </a:extLst>
            </p:cNvPr>
            <p:cNvSpPr/>
            <p:nvPr/>
          </p:nvSpPr>
          <p:spPr>
            <a:xfrm>
              <a:off x="2906210" y="2757216"/>
              <a:ext cx="1200793" cy="974176"/>
            </a:xfrm>
            <a:custGeom>
              <a:avLst/>
              <a:gdLst/>
              <a:ahLst/>
              <a:cxnLst/>
              <a:rect l="l" t="t" r="r" b="b"/>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rgbClr val="00B050"/>
            </a:solidFill>
            <a:ln w="9525" cap="flat" cmpd="sng">
              <a:solidFill>
                <a:schemeClr val="bg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5" name="Google Shape;289;p40">
              <a:extLst>
                <a:ext uri="{FF2B5EF4-FFF2-40B4-BE49-F238E27FC236}">
                  <a16:creationId xmlns:a16="http://schemas.microsoft.com/office/drawing/2014/main" id="{2E483013-8408-4F2A-8D5E-CFBE49FD0851}"/>
                </a:ext>
              </a:extLst>
            </p:cNvPr>
            <p:cNvSpPr/>
            <p:nvPr/>
          </p:nvSpPr>
          <p:spPr>
            <a:xfrm>
              <a:off x="2109045" y="2408178"/>
              <a:ext cx="923299" cy="1192977"/>
            </a:xfrm>
            <a:custGeom>
              <a:avLst/>
              <a:gdLst/>
              <a:ahLst/>
              <a:cxnLst/>
              <a:rect l="l" t="t" r="r" b="b"/>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rgbClr val="00C9FF"/>
            </a:solidFill>
            <a:ln w="9525"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grpSp>
          <p:nvGrpSpPr>
            <p:cNvPr id="26" name="Google Shape;290;p40">
              <a:extLst>
                <a:ext uri="{FF2B5EF4-FFF2-40B4-BE49-F238E27FC236}">
                  <a16:creationId xmlns:a16="http://schemas.microsoft.com/office/drawing/2014/main" id="{C481EDCB-E381-4B7B-9D9C-AA563044E1A1}"/>
                </a:ext>
              </a:extLst>
            </p:cNvPr>
            <p:cNvGrpSpPr/>
            <p:nvPr/>
          </p:nvGrpSpPr>
          <p:grpSpPr>
            <a:xfrm>
              <a:off x="438217" y="647363"/>
              <a:ext cx="8784793" cy="5928422"/>
              <a:chOff x="633838" y="709042"/>
              <a:chExt cx="8393550" cy="5664392"/>
            </a:xfrm>
            <a:grpFill/>
          </p:grpSpPr>
          <p:sp>
            <p:nvSpPr>
              <p:cNvPr id="27" name="Google Shape;291;p40">
                <a:extLst>
                  <a:ext uri="{FF2B5EF4-FFF2-40B4-BE49-F238E27FC236}">
                    <a16:creationId xmlns:a16="http://schemas.microsoft.com/office/drawing/2014/main" id="{5D569F88-A2E7-453B-B457-42A3140E6FF3}"/>
                  </a:ext>
                </a:extLst>
              </p:cNvPr>
              <p:cNvSpPr/>
              <p:nvPr/>
            </p:nvSpPr>
            <p:spPr>
              <a:xfrm>
                <a:off x="1266120" y="709042"/>
                <a:ext cx="1046084" cy="801379"/>
              </a:xfrm>
              <a:custGeom>
                <a:avLst/>
                <a:gdLst/>
                <a:ahLst/>
                <a:cxnLst/>
                <a:rect l="l" t="t" r="r" b="b"/>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8" name="Google Shape;292;p40">
                <a:extLst>
                  <a:ext uri="{FF2B5EF4-FFF2-40B4-BE49-F238E27FC236}">
                    <a16:creationId xmlns:a16="http://schemas.microsoft.com/office/drawing/2014/main" id="{EB388085-5DE9-4550-ACCF-72667ADB42C7}"/>
                  </a:ext>
                </a:extLst>
              </p:cNvPr>
              <p:cNvSpPr/>
              <p:nvPr/>
            </p:nvSpPr>
            <p:spPr>
              <a:xfrm>
                <a:off x="3237769" y="3750291"/>
                <a:ext cx="2178940" cy="2219962"/>
              </a:xfrm>
              <a:custGeom>
                <a:avLst/>
                <a:gdLst/>
                <a:ahLst/>
                <a:cxnLst/>
                <a:rect l="l" t="t" r="r" b="b"/>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29" name="Google Shape;293;p40">
                <a:extLst>
                  <a:ext uri="{FF2B5EF4-FFF2-40B4-BE49-F238E27FC236}">
                    <a16:creationId xmlns:a16="http://schemas.microsoft.com/office/drawing/2014/main" id="{4162124D-37B0-4AB4-BEEE-252BAF87366F}"/>
                  </a:ext>
                </a:extLst>
              </p:cNvPr>
              <p:cNvSpPr/>
              <p:nvPr/>
            </p:nvSpPr>
            <p:spPr>
              <a:xfrm>
                <a:off x="866004" y="2008170"/>
                <a:ext cx="1238906" cy="2214983"/>
              </a:xfrm>
              <a:custGeom>
                <a:avLst/>
                <a:gdLst/>
                <a:ahLst/>
                <a:cxnLst/>
                <a:rect l="l" t="t" r="r" b="b"/>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CFE6B0"/>
                  </a:solidFill>
                  <a:latin typeface="Roboto" panose="020B0604020202020204" charset="0"/>
                  <a:ea typeface="Calibri"/>
                  <a:cs typeface="Roboto" panose="020B0604020202020204" charset="0"/>
                  <a:sym typeface="Calibri"/>
                </a:endParaRPr>
              </a:p>
            </p:txBody>
          </p:sp>
          <p:sp>
            <p:nvSpPr>
              <p:cNvPr id="30" name="Google Shape;294;p40">
                <a:extLst>
                  <a:ext uri="{FF2B5EF4-FFF2-40B4-BE49-F238E27FC236}">
                    <a16:creationId xmlns:a16="http://schemas.microsoft.com/office/drawing/2014/main" id="{5B1600F2-5B48-42F4-9353-B1FED14E175B}"/>
                  </a:ext>
                </a:extLst>
              </p:cNvPr>
              <p:cNvSpPr/>
              <p:nvPr/>
            </p:nvSpPr>
            <p:spPr>
              <a:xfrm>
                <a:off x="3907842" y="3645768"/>
                <a:ext cx="1354606" cy="751602"/>
              </a:xfrm>
              <a:custGeom>
                <a:avLst/>
                <a:gdLst/>
                <a:ahLst/>
                <a:cxnLst/>
                <a:rect l="l" t="t" r="r" b="b"/>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1" name="Google Shape;295;p40">
                <a:extLst>
                  <a:ext uri="{FF2B5EF4-FFF2-40B4-BE49-F238E27FC236}">
                    <a16:creationId xmlns:a16="http://schemas.microsoft.com/office/drawing/2014/main" id="{765E17BF-CE53-4A8F-921B-E36B5C9FDDF9}"/>
                  </a:ext>
                </a:extLst>
              </p:cNvPr>
              <p:cNvSpPr/>
              <p:nvPr/>
            </p:nvSpPr>
            <p:spPr>
              <a:xfrm>
                <a:off x="4081386" y="3038510"/>
                <a:ext cx="1147314" cy="657031"/>
              </a:xfrm>
              <a:custGeom>
                <a:avLst/>
                <a:gdLst/>
                <a:ahLst/>
                <a:cxnLst/>
                <a:rect l="l" t="t" r="r" b="b"/>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2" name="Google Shape;296;p40">
                <a:extLst>
                  <a:ext uri="{FF2B5EF4-FFF2-40B4-BE49-F238E27FC236}">
                    <a16:creationId xmlns:a16="http://schemas.microsoft.com/office/drawing/2014/main" id="{D3DB965A-AE76-4AA3-9948-8F2F1B05ED63}"/>
                  </a:ext>
                </a:extLst>
              </p:cNvPr>
              <p:cNvSpPr/>
              <p:nvPr/>
            </p:nvSpPr>
            <p:spPr>
              <a:xfrm>
                <a:off x="3878920" y="1814045"/>
                <a:ext cx="1099112" cy="756579"/>
              </a:xfrm>
              <a:custGeom>
                <a:avLst/>
                <a:gdLst/>
                <a:ahLst/>
                <a:cxnLst/>
                <a:rect l="l" t="t" r="r" b="b"/>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3" name="Google Shape;297;p40">
                <a:extLst>
                  <a:ext uri="{FF2B5EF4-FFF2-40B4-BE49-F238E27FC236}">
                    <a16:creationId xmlns:a16="http://schemas.microsoft.com/office/drawing/2014/main" id="{BD1308A7-FF9F-4480-8C99-B512C35D6EA3}"/>
                  </a:ext>
                </a:extLst>
              </p:cNvPr>
              <p:cNvSpPr/>
              <p:nvPr/>
            </p:nvSpPr>
            <p:spPr>
              <a:xfrm>
                <a:off x="3936767" y="1191859"/>
                <a:ext cx="1026801" cy="681921"/>
              </a:xfrm>
              <a:custGeom>
                <a:avLst/>
                <a:gdLst/>
                <a:ahLst/>
                <a:cxnLst/>
                <a:rect l="l" t="t" r="r" b="b"/>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4" name="Google Shape;298;p40">
                <a:extLst>
                  <a:ext uri="{FF2B5EF4-FFF2-40B4-BE49-F238E27FC236}">
                    <a16:creationId xmlns:a16="http://schemas.microsoft.com/office/drawing/2014/main" id="{A0B186F2-3260-40E8-BBD7-9E3490AB6EAC}"/>
                  </a:ext>
                </a:extLst>
              </p:cNvPr>
              <p:cNvSpPr/>
              <p:nvPr/>
            </p:nvSpPr>
            <p:spPr>
              <a:xfrm>
                <a:off x="1405920" y="2182384"/>
                <a:ext cx="1012337" cy="1582839"/>
              </a:xfrm>
              <a:custGeom>
                <a:avLst/>
                <a:gdLst/>
                <a:ahLst/>
                <a:cxnLst/>
                <a:rect l="l" t="t" r="r" b="b"/>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5" name="Google Shape;299;p40">
                <a:extLst>
                  <a:ext uri="{FF2B5EF4-FFF2-40B4-BE49-F238E27FC236}">
                    <a16:creationId xmlns:a16="http://schemas.microsoft.com/office/drawing/2014/main" id="{83E0D47D-2027-4C2A-ACA1-BDBAB91BCDBB}"/>
                  </a:ext>
                </a:extLst>
              </p:cNvPr>
              <p:cNvSpPr/>
              <p:nvPr/>
            </p:nvSpPr>
            <p:spPr>
              <a:xfrm>
                <a:off x="976881" y="1196839"/>
                <a:ext cx="1258192" cy="1100027"/>
              </a:xfrm>
              <a:custGeom>
                <a:avLst/>
                <a:gdLst/>
                <a:ahLst/>
                <a:cxnLst/>
                <a:rect l="l" t="t" r="r" b="b"/>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6" name="Google Shape;300;p40">
                <a:extLst>
                  <a:ext uri="{FF2B5EF4-FFF2-40B4-BE49-F238E27FC236}">
                    <a16:creationId xmlns:a16="http://schemas.microsoft.com/office/drawing/2014/main" id="{036BDE18-5AF8-4579-8895-97F9CDB33A68}"/>
                  </a:ext>
                </a:extLst>
              </p:cNvPr>
              <p:cNvSpPr/>
              <p:nvPr/>
            </p:nvSpPr>
            <p:spPr>
              <a:xfrm>
                <a:off x="2003679" y="903167"/>
                <a:ext cx="930387" cy="1572886"/>
              </a:xfrm>
              <a:custGeom>
                <a:avLst/>
                <a:gdLst/>
                <a:ahLst/>
                <a:cxnLst/>
                <a:rect l="l" t="t" r="r" b="b"/>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tx1">
                  <a:lumMod val="50000"/>
                  <a:lumOff val="50000"/>
                </a:schemeClr>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7" name="Google Shape;301;p40">
                <a:extLst>
                  <a:ext uri="{FF2B5EF4-FFF2-40B4-BE49-F238E27FC236}">
                    <a16:creationId xmlns:a16="http://schemas.microsoft.com/office/drawing/2014/main" id="{E991BBB8-D451-4172-9663-D207EFE6FBE3}"/>
                  </a:ext>
                </a:extLst>
              </p:cNvPr>
              <p:cNvSpPr/>
              <p:nvPr/>
            </p:nvSpPr>
            <p:spPr>
              <a:xfrm>
                <a:off x="2398976" y="938009"/>
                <a:ext cx="1595636" cy="1065185"/>
              </a:xfrm>
              <a:custGeom>
                <a:avLst/>
                <a:gdLst/>
                <a:ahLst/>
                <a:cxnLst/>
                <a:rect l="l" t="t" r="r" b="b"/>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8" name="Google Shape;302;p40">
                <a:extLst>
                  <a:ext uri="{FF2B5EF4-FFF2-40B4-BE49-F238E27FC236}">
                    <a16:creationId xmlns:a16="http://schemas.microsoft.com/office/drawing/2014/main" id="{E9861077-A0A2-408C-B92A-AD1B478BF124}"/>
                  </a:ext>
                </a:extLst>
              </p:cNvPr>
              <p:cNvSpPr/>
              <p:nvPr/>
            </p:nvSpPr>
            <p:spPr>
              <a:xfrm>
                <a:off x="8463370" y="1067422"/>
                <a:ext cx="564018" cy="930790"/>
              </a:xfrm>
              <a:custGeom>
                <a:avLst/>
                <a:gdLst/>
                <a:ahLst/>
                <a:cxnLst/>
                <a:rect l="l" t="t" r="r" b="b"/>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39" name="Google Shape;303;p40">
                <a:extLst>
                  <a:ext uri="{FF2B5EF4-FFF2-40B4-BE49-F238E27FC236}">
                    <a16:creationId xmlns:a16="http://schemas.microsoft.com/office/drawing/2014/main" id="{2B58993E-D68D-4D0C-BE5D-8BAB67459705}"/>
                  </a:ext>
                </a:extLst>
              </p:cNvPr>
              <p:cNvSpPr/>
              <p:nvPr/>
            </p:nvSpPr>
            <p:spPr>
              <a:xfrm>
                <a:off x="7378722" y="1704543"/>
                <a:ext cx="1166598" cy="885992"/>
              </a:xfrm>
              <a:custGeom>
                <a:avLst/>
                <a:gdLst/>
                <a:ahLst/>
                <a:cxnLst/>
                <a:rect l="l" t="t" r="r" b="b"/>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0" name="Google Shape;304;p40">
                <a:extLst>
                  <a:ext uri="{FF2B5EF4-FFF2-40B4-BE49-F238E27FC236}">
                    <a16:creationId xmlns:a16="http://schemas.microsoft.com/office/drawing/2014/main" id="{00E5D23B-88F5-4AAE-9155-04DDFFF279F1}"/>
                  </a:ext>
                </a:extLst>
              </p:cNvPr>
              <p:cNvSpPr/>
              <p:nvPr/>
            </p:nvSpPr>
            <p:spPr>
              <a:xfrm>
                <a:off x="8164487" y="1644814"/>
                <a:ext cx="269958" cy="502728"/>
              </a:xfrm>
              <a:custGeom>
                <a:avLst/>
                <a:gdLst/>
                <a:ahLst/>
                <a:cxnLst/>
                <a:rect l="l" t="t" r="r" b="b"/>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1" name="Google Shape;305;p40">
                <a:extLst>
                  <a:ext uri="{FF2B5EF4-FFF2-40B4-BE49-F238E27FC236}">
                    <a16:creationId xmlns:a16="http://schemas.microsoft.com/office/drawing/2014/main" id="{89894BB5-789E-401E-84D8-153ECFA44C53}"/>
                  </a:ext>
                </a:extLst>
              </p:cNvPr>
              <p:cNvSpPr/>
              <p:nvPr/>
            </p:nvSpPr>
            <p:spPr>
              <a:xfrm>
                <a:off x="8376598" y="1580106"/>
                <a:ext cx="240900" cy="552600"/>
              </a:xfrm>
              <a:custGeom>
                <a:avLst/>
                <a:gdLst/>
                <a:ahLst/>
                <a:cxnLst/>
                <a:rect l="l" t="t" r="r" b="b"/>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2" name="Google Shape;306;p40">
                <a:extLst>
                  <a:ext uri="{FF2B5EF4-FFF2-40B4-BE49-F238E27FC236}">
                    <a16:creationId xmlns:a16="http://schemas.microsoft.com/office/drawing/2014/main" id="{FAA6FC00-EA0F-4DCB-A35B-FBDE89B018F1}"/>
                  </a:ext>
                </a:extLst>
              </p:cNvPr>
              <p:cNvSpPr/>
              <p:nvPr/>
            </p:nvSpPr>
            <p:spPr>
              <a:xfrm>
                <a:off x="8285006" y="2252065"/>
                <a:ext cx="269958" cy="253851"/>
              </a:xfrm>
              <a:custGeom>
                <a:avLst/>
                <a:gdLst/>
                <a:ahLst/>
                <a:cxnLst/>
                <a:rect l="l" t="t" r="r" b="b"/>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3" name="Google Shape;307;p40">
                <a:extLst>
                  <a:ext uri="{FF2B5EF4-FFF2-40B4-BE49-F238E27FC236}">
                    <a16:creationId xmlns:a16="http://schemas.microsoft.com/office/drawing/2014/main" id="{45940A6D-214B-4F95-AFF3-1580A2AA6C1D}"/>
                  </a:ext>
                </a:extLst>
              </p:cNvPr>
              <p:cNvSpPr/>
              <p:nvPr/>
            </p:nvSpPr>
            <p:spPr>
              <a:xfrm>
                <a:off x="8526042" y="2227176"/>
                <a:ext cx="115697" cy="154300"/>
              </a:xfrm>
              <a:custGeom>
                <a:avLst/>
                <a:gdLst/>
                <a:ahLst/>
                <a:cxnLst/>
                <a:rect l="l" t="t" r="r" b="b"/>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4" name="Google Shape;308;p40">
                <a:extLst>
                  <a:ext uri="{FF2B5EF4-FFF2-40B4-BE49-F238E27FC236}">
                    <a16:creationId xmlns:a16="http://schemas.microsoft.com/office/drawing/2014/main" id="{A87F7E5F-5018-4281-A956-E75063DE5FE3}"/>
                  </a:ext>
                </a:extLst>
              </p:cNvPr>
              <p:cNvSpPr/>
              <p:nvPr/>
            </p:nvSpPr>
            <p:spPr>
              <a:xfrm>
                <a:off x="8285006" y="2047988"/>
                <a:ext cx="525449" cy="273764"/>
              </a:xfrm>
              <a:custGeom>
                <a:avLst/>
                <a:gdLst/>
                <a:ahLst/>
                <a:cxnLst/>
                <a:rect l="l" t="t" r="r" b="b"/>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5" name="Google Shape;309;p40">
                <a:extLst>
                  <a:ext uri="{FF2B5EF4-FFF2-40B4-BE49-F238E27FC236}">
                    <a16:creationId xmlns:a16="http://schemas.microsoft.com/office/drawing/2014/main" id="{7BFA60A6-65F9-493D-AB00-01F55F26A5CF}"/>
                  </a:ext>
                </a:extLst>
              </p:cNvPr>
              <p:cNvSpPr/>
              <p:nvPr/>
            </p:nvSpPr>
            <p:spPr>
              <a:xfrm>
                <a:off x="8689944" y="2301842"/>
                <a:ext cx="48203" cy="34845"/>
              </a:xfrm>
              <a:custGeom>
                <a:avLst/>
                <a:gdLst/>
                <a:ahLst/>
                <a:cxnLst/>
                <a:rect l="l" t="t" r="r" b="b"/>
                <a:pathLst>
                  <a:path w="120000" h="120000" extrusionOk="0">
                    <a:moveTo>
                      <a:pt x="30000" y="120000"/>
                    </a:moveTo>
                    <a:cubicBezTo>
                      <a:pt x="70000" y="120000"/>
                      <a:pt x="70000" y="120000"/>
                      <a:pt x="70000" y="120000"/>
                    </a:cubicBezTo>
                    <a:cubicBezTo>
                      <a:pt x="100000" y="80000"/>
                      <a:pt x="100000" y="80000"/>
                      <a:pt x="100000" y="80000"/>
                    </a:cubicBezTo>
                    <a:cubicBezTo>
                      <a:pt x="120000" y="53333"/>
                      <a:pt x="120000" y="53333"/>
                      <a:pt x="120000" y="53333"/>
                    </a:cubicBezTo>
                    <a:cubicBezTo>
                      <a:pt x="80000" y="26666"/>
                      <a:pt x="80000" y="26666"/>
                      <a:pt x="80000" y="26666"/>
                    </a:cubicBezTo>
                    <a:cubicBezTo>
                      <a:pt x="80000" y="26666"/>
                      <a:pt x="50000" y="0"/>
                      <a:pt x="40000" y="13333"/>
                    </a:cubicBezTo>
                    <a:cubicBezTo>
                      <a:pt x="40000" y="26666"/>
                      <a:pt x="0" y="93333"/>
                      <a:pt x="0" y="93333"/>
                    </a:cubicBezTo>
                    <a:lnTo>
                      <a:pt x="30000" y="120000"/>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6" name="Google Shape;310;p40">
                <a:extLst>
                  <a:ext uri="{FF2B5EF4-FFF2-40B4-BE49-F238E27FC236}">
                    <a16:creationId xmlns:a16="http://schemas.microsoft.com/office/drawing/2014/main" id="{D8564687-A65B-410E-BFA2-3F5D2034B776}"/>
                  </a:ext>
                </a:extLst>
              </p:cNvPr>
              <p:cNvSpPr/>
              <p:nvPr/>
            </p:nvSpPr>
            <p:spPr>
              <a:xfrm>
                <a:off x="8082540" y="2490987"/>
                <a:ext cx="202463" cy="467883"/>
              </a:xfrm>
              <a:custGeom>
                <a:avLst/>
                <a:gdLst/>
                <a:ahLst/>
                <a:cxnLst/>
                <a:rect l="l" t="t" r="r" b="b"/>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7" name="Google Shape;311;p40">
                <a:extLst>
                  <a:ext uri="{FF2B5EF4-FFF2-40B4-BE49-F238E27FC236}">
                    <a16:creationId xmlns:a16="http://schemas.microsoft.com/office/drawing/2014/main" id="{776246F8-3687-4962-9B42-F08864E0BCE9}"/>
                  </a:ext>
                </a:extLst>
              </p:cNvPr>
              <p:cNvSpPr/>
              <p:nvPr/>
            </p:nvSpPr>
            <p:spPr>
              <a:xfrm>
                <a:off x="8043973" y="2814522"/>
                <a:ext cx="159077" cy="268782"/>
              </a:xfrm>
              <a:custGeom>
                <a:avLst/>
                <a:gdLst/>
                <a:ahLst/>
                <a:cxnLst/>
                <a:rect l="l" t="t" r="r" b="b"/>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8" name="Google Shape;312;p40">
                <a:extLst>
                  <a:ext uri="{FF2B5EF4-FFF2-40B4-BE49-F238E27FC236}">
                    <a16:creationId xmlns:a16="http://schemas.microsoft.com/office/drawing/2014/main" id="{7CA3594E-DA08-496F-A1CF-E2ED70D94813}"/>
                  </a:ext>
                </a:extLst>
              </p:cNvPr>
              <p:cNvSpPr/>
              <p:nvPr/>
            </p:nvSpPr>
            <p:spPr>
              <a:xfrm>
                <a:off x="7272669" y="2366547"/>
                <a:ext cx="906284" cy="607252"/>
              </a:xfrm>
              <a:custGeom>
                <a:avLst/>
                <a:gdLst/>
                <a:ahLst/>
                <a:cxnLst/>
                <a:rect l="l" t="t" r="r" b="b"/>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49" name="Google Shape;313;p40">
                <a:extLst>
                  <a:ext uri="{FF2B5EF4-FFF2-40B4-BE49-F238E27FC236}">
                    <a16:creationId xmlns:a16="http://schemas.microsoft.com/office/drawing/2014/main" id="{0FC91499-572D-4139-8E14-AE04119E9A50}"/>
                  </a:ext>
                </a:extLst>
              </p:cNvPr>
              <p:cNvSpPr/>
              <p:nvPr/>
            </p:nvSpPr>
            <p:spPr>
              <a:xfrm>
                <a:off x="6424232" y="4800545"/>
                <a:ext cx="1402808" cy="1134869"/>
              </a:xfrm>
              <a:custGeom>
                <a:avLst/>
                <a:gdLst/>
                <a:ahLst/>
                <a:cxnLst/>
                <a:rect l="l" t="t" r="r" b="b"/>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0" name="Google Shape;314;p40">
                <a:extLst>
                  <a:ext uri="{FF2B5EF4-FFF2-40B4-BE49-F238E27FC236}">
                    <a16:creationId xmlns:a16="http://schemas.microsoft.com/office/drawing/2014/main" id="{5C1BD0C6-56AC-4D75-B151-54AD4C3DF3F1}"/>
                  </a:ext>
                </a:extLst>
              </p:cNvPr>
              <p:cNvSpPr/>
              <p:nvPr/>
            </p:nvSpPr>
            <p:spPr>
              <a:xfrm>
                <a:off x="5334762" y="4501894"/>
                <a:ext cx="877362" cy="801379"/>
              </a:xfrm>
              <a:custGeom>
                <a:avLst/>
                <a:gdLst/>
                <a:ahLst/>
                <a:cxnLst/>
                <a:rect l="l" t="t" r="r" b="b"/>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1" name="Google Shape;315;p40">
                <a:extLst>
                  <a:ext uri="{FF2B5EF4-FFF2-40B4-BE49-F238E27FC236}">
                    <a16:creationId xmlns:a16="http://schemas.microsoft.com/office/drawing/2014/main" id="{2D22232B-D289-48F3-8B8C-71D9466F60AD}"/>
                  </a:ext>
                </a:extLst>
              </p:cNvPr>
              <p:cNvSpPr/>
              <p:nvPr/>
            </p:nvSpPr>
            <p:spPr>
              <a:xfrm>
                <a:off x="5228704" y="3785136"/>
                <a:ext cx="785765" cy="731692"/>
              </a:xfrm>
              <a:custGeom>
                <a:avLst/>
                <a:gdLst/>
                <a:ahLst/>
                <a:cxnLst/>
                <a:rect l="l" t="t" r="r" b="b"/>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2" name="Google Shape;316;p40">
                <a:extLst>
                  <a:ext uri="{FF2B5EF4-FFF2-40B4-BE49-F238E27FC236}">
                    <a16:creationId xmlns:a16="http://schemas.microsoft.com/office/drawing/2014/main" id="{83DFA694-3161-468B-9265-CF6F4384BBFA}"/>
                  </a:ext>
                </a:extLst>
              </p:cNvPr>
              <p:cNvSpPr/>
              <p:nvPr/>
            </p:nvSpPr>
            <p:spPr>
              <a:xfrm>
                <a:off x="5932525" y="3635812"/>
                <a:ext cx="1330500" cy="447969"/>
              </a:xfrm>
              <a:custGeom>
                <a:avLst/>
                <a:gdLst/>
                <a:ahLst/>
                <a:cxnLst/>
                <a:rect l="l" t="t" r="r" b="b"/>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3" name="Google Shape;317;p40">
                <a:extLst>
                  <a:ext uri="{FF2B5EF4-FFF2-40B4-BE49-F238E27FC236}">
                    <a16:creationId xmlns:a16="http://schemas.microsoft.com/office/drawing/2014/main" id="{54C87F9B-4C45-4CAD-9201-36D438F17F2E}"/>
                  </a:ext>
                </a:extLst>
              </p:cNvPr>
              <p:cNvSpPr/>
              <p:nvPr/>
            </p:nvSpPr>
            <p:spPr>
              <a:xfrm>
                <a:off x="6877376" y="3486485"/>
                <a:ext cx="1330500" cy="607252"/>
              </a:xfrm>
              <a:custGeom>
                <a:avLst/>
                <a:gdLst/>
                <a:ahLst/>
                <a:cxnLst/>
                <a:rect l="l" t="t" r="r" b="b"/>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4" name="Google Shape;318;p40">
                <a:extLst>
                  <a:ext uri="{FF2B5EF4-FFF2-40B4-BE49-F238E27FC236}">
                    <a16:creationId xmlns:a16="http://schemas.microsoft.com/office/drawing/2014/main" id="{CF1721D2-4193-4EE8-821A-14CCBB1F9758}"/>
                  </a:ext>
                </a:extLst>
              </p:cNvPr>
              <p:cNvSpPr/>
              <p:nvPr/>
            </p:nvSpPr>
            <p:spPr>
              <a:xfrm>
                <a:off x="6684548" y="3984237"/>
                <a:ext cx="819509" cy="910882"/>
              </a:xfrm>
              <a:custGeom>
                <a:avLst/>
                <a:gdLst/>
                <a:ahLst/>
                <a:cxnLst/>
                <a:rect l="l" t="t" r="r" b="b"/>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9F9EA2"/>
                  </a:solidFill>
                  <a:latin typeface="Roboto" panose="020B0604020202020204" charset="0"/>
                  <a:ea typeface="Calibri"/>
                  <a:cs typeface="Roboto" panose="020B0604020202020204" charset="0"/>
                  <a:sym typeface="Calibri"/>
                </a:endParaRPr>
              </a:p>
            </p:txBody>
          </p:sp>
          <p:sp>
            <p:nvSpPr>
              <p:cNvPr id="55" name="Google Shape;319;p40">
                <a:extLst>
                  <a:ext uri="{FF2B5EF4-FFF2-40B4-BE49-F238E27FC236}">
                    <a16:creationId xmlns:a16="http://schemas.microsoft.com/office/drawing/2014/main" id="{0F9C4E22-3088-4A33-867D-54C2C9AD90EA}"/>
                  </a:ext>
                </a:extLst>
              </p:cNvPr>
              <p:cNvSpPr/>
              <p:nvPr/>
            </p:nvSpPr>
            <p:spPr>
              <a:xfrm>
                <a:off x="6954503" y="2973802"/>
                <a:ext cx="1195525" cy="691870"/>
              </a:xfrm>
              <a:custGeom>
                <a:avLst/>
                <a:gdLst/>
                <a:ahLst/>
                <a:cxnLst/>
                <a:rect l="l" t="t" r="r" b="b"/>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6" name="Google Shape;320;p40">
                <a:extLst>
                  <a:ext uri="{FF2B5EF4-FFF2-40B4-BE49-F238E27FC236}">
                    <a16:creationId xmlns:a16="http://schemas.microsoft.com/office/drawing/2014/main" id="{72321AB6-86B5-412D-914F-3F9C0CC757BA}"/>
                  </a:ext>
                </a:extLst>
              </p:cNvPr>
              <p:cNvSpPr/>
              <p:nvPr/>
            </p:nvSpPr>
            <p:spPr>
              <a:xfrm>
                <a:off x="7060556" y="3909571"/>
                <a:ext cx="771307" cy="617210"/>
              </a:xfrm>
              <a:custGeom>
                <a:avLst/>
                <a:gdLst/>
                <a:ahLst/>
                <a:cxnLst/>
                <a:rect l="l" t="t" r="r" b="b"/>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7" name="Google Shape;321;p40">
                <a:extLst>
                  <a:ext uri="{FF2B5EF4-FFF2-40B4-BE49-F238E27FC236}">
                    <a16:creationId xmlns:a16="http://schemas.microsoft.com/office/drawing/2014/main" id="{486FDD81-BA31-44C5-AA53-9624F30842ED}"/>
                  </a:ext>
                </a:extLst>
              </p:cNvPr>
              <p:cNvSpPr/>
              <p:nvPr/>
            </p:nvSpPr>
            <p:spPr>
              <a:xfrm>
                <a:off x="6265149" y="4024055"/>
                <a:ext cx="607402" cy="1005450"/>
              </a:xfrm>
              <a:custGeom>
                <a:avLst/>
                <a:gdLst/>
                <a:ahLst/>
                <a:cxnLst/>
                <a:rect l="l" t="t" r="r" b="b"/>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8" name="Google Shape;322;p40">
                <a:extLst>
                  <a:ext uri="{FF2B5EF4-FFF2-40B4-BE49-F238E27FC236}">
                    <a16:creationId xmlns:a16="http://schemas.microsoft.com/office/drawing/2014/main" id="{CB06B1A3-BD3C-4915-A07D-0852B07BB129}"/>
                  </a:ext>
                </a:extLst>
              </p:cNvPr>
              <p:cNvSpPr/>
              <p:nvPr/>
            </p:nvSpPr>
            <p:spPr>
              <a:xfrm>
                <a:off x="5734872" y="4058895"/>
                <a:ext cx="559199" cy="1010429"/>
              </a:xfrm>
              <a:custGeom>
                <a:avLst/>
                <a:gdLst/>
                <a:ahLst/>
                <a:cxnLst/>
                <a:rect l="l" t="t" r="r" b="b"/>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59" name="Google Shape;323;p40">
                <a:extLst>
                  <a:ext uri="{FF2B5EF4-FFF2-40B4-BE49-F238E27FC236}">
                    <a16:creationId xmlns:a16="http://schemas.microsoft.com/office/drawing/2014/main" id="{B4E1E465-3B0F-4D85-A8C6-EA59D6477028}"/>
                  </a:ext>
                </a:extLst>
              </p:cNvPr>
              <p:cNvSpPr/>
              <p:nvPr/>
            </p:nvSpPr>
            <p:spPr>
              <a:xfrm>
                <a:off x="7499238" y="2839409"/>
                <a:ext cx="694176" cy="522639"/>
              </a:xfrm>
              <a:custGeom>
                <a:avLst/>
                <a:gdLst/>
                <a:ahLst/>
                <a:cxnLst/>
                <a:rect l="l" t="t" r="r" b="b"/>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0" name="Google Shape;324;p40">
                <a:extLst>
                  <a:ext uri="{FF2B5EF4-FFF2-40B4-BE49-F238E27FC236}">
                    <a16:creationId xmlns:a16="http://schemas.microsoft.com/office/drawing/2014/main" id="{FFC70BF3-54AD-4383-8660-13AA8B927CEB}"/>
                  </a:ext>
                </a:extLst>
              </p:cNvPr>
              <p:cNvSpPr/>
              <p:nvPr/>
            </p:nvSpPr>
            <p:spPr>
              <a:xfrm>
                <a:off x="7075020" y="2779683"/>
                <a:ext cx="713460" cy="726713"/>
              </a:xfrm>
              <a:custGeom>
                <a:avLst/>
                <a:gdLst/>
                <a:ahLst/>
                <a:cxnLst/>
                <a:rect l="l" t="t" r="r" b="b"/>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1" name="Google Shape;325;p40">
                <a:extLst>
                  <a:ext uri="{FF2B5EF4-FFF2-40B4-BE49-F238E27FC236}">
                    <a16:creationId xmlns:a16="http://schemas.microsoft.com/office/drawing/2014/main" id="{D52CA821-A7D0-4BF1-85B3-A5B9D6F35940}"/>
                  </a:ext>
                </a:extLst>
              </p:cNvPr>
              <p:cNvSpPr/>
              <p:nvPr/>
            </p:nvSpPr>
            <p:spPr>
              <a:xfrm>
                <a:off x="6028936" y="3167926"/>
                <a:ext cx="1137600" cy="607200"/>
              </a:xfrm>
              <a:custGeom>
                <a:avLst/>
                <a:gdLst/>
                <a:ahLst/>
                <a:cxnLst/>
                <a:rect l="l" t="t" r="r" b="b"/>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2" name="Google Shape;326;p40">
                <a:extLst>
                  <a:ext uri="{FF2B5EF4-FFF2-40B4-BE49-F238E27FC236}">
                    <a16:creationId xmlns:a16="http://schemas.microsoft.com/office/drawing/2014/main" id="{5C3A61DB-2D04-4AB1-9FEC-19FA5D810784}"/>
                  </a:ext>
                </a:extLst>
              </p:cNvPr>
              <p:cNvSpPr/>
              <p:nvPr/>
            </p:nvSpPr>
            <p:spPr>
              <a:xfrm>
                <a:off x="5059982" y="2953894"/>
                <a:ext cx="1036440" cy="930790"/>
              </a:xfrm>
              <a:custGeom>
                <a:avLst/>
                <a:gdLst/>
                <a:ahLst/>
                <a:cxnLst/>
                <a:rect l="l" t="t" r="r" b="b"/>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3" name="Google Shape;327;p40">
                <a:extLst>
                  <a:ext uri="{FF2B5EF4-FFF2-40B4-BE49-F238E27FC236}">
                    <a16:creationId xmlns:a16="http://schemas.microsoft.com/office/drawing/2014/main" id="{D7DAC70B-98ED-424A-B752-036D06E0C999}"/>
                  </a:ext>
                </a:extLst>
              </p:cNvPr>
              <p:cNvSpPr/>
              <p:nvPr/>
            </p:nvSpPr>
            <p:spPr>
              <a:xfrm>
                <a:off x="4876796" y="1166973"/>
                <a:ext cx="1002698" cy="1204551"/>
              </a:xfrm>
              <a:custGeom>
                <a:avLst/>
                <a:gdLst/>
                <a:ahLst/>
                <a:cxnLst/>
                <a:rect l="l" t="t" r="r" b="b"/>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cxnSp>
            <p:nvCxnSpPr>
              <p:cNvPr id="64" name="Google Shape;328;p40">
                <a:extLst>
                  <a:ext uri="{FF2B5EF4-FFF2-40B4-BE49-F238E27FC236}">
                    <a16:creationId xmlns:a16="http://schemas.microsoft.com/office/drawing/2014/main" id="{EC18E801-3A20-47A6-89CD-CB6137407AD5}"/>
                  </a:ext>
                </a:extLst>
              </p:cNvPr>
              <p:cNvCxnSpPr/>
              <p:nvPr/>
            </p:nvCxnSpPr>
            <p:spPr>
              <a:xfrm>
                <a:off x="5561331" y="1739385"/>
                <a:ext cx="0" cy="0"/>
              </a:xfrm>
              <a:prstGeom prst="straightConnector1">
                <a:avLst/>
              </a:prstGeom>
              <a:grpFill/>
              <a:ln w="12700" cap="flat" cmpd="sng">
                <a:solidFill>
                  <a:schemeClr val="lt1"/>
                </a:solidFill>
                <a:prstDash val="solid"/>
                <a:round/>
                <a:headEnd type="none" w="sm" len="sm"/>
                <a:tailEnd type="none" w="sm" len="sm"/>
              </a:ln>
            </p:spPr>
          </p:cxnSp>
          <p:cxnSp>
            <p:nvCxnSpPr>
              <p:cNvPr id="65" name="Google Shape;329;p40">
                <a:extLst>
                  <a:ext uri="{FF2B5EF4-FFF2-40B4-BE49-F238E27FC236}">
                    <a16:creationId xmlns:a16="http://schemas.microsoft.com/office/drawing/2014/main" id="{F1C278AE-FD64-44F5-9BD3-58D2EB8F1471}"/>
                  </a:ext>
                </a:extLst>
              </p:cNvPr>
              <p:cNvCxnSpPr/>
              <p:nvPr/>
            </p:nvCxnSpPr>
            <p:spPr>
              <a:xfrm>
                <a:off x="5561331" y="1739385"/>
                <a:ext cx="0" cy="0"/>
              </a:xfrm>
              <a:prstGeom prst="straightConnector1">
                <a:avLst/>
              </a:prstGeom>
              <a:grpFill/>
              <a:ln w="12700" cap="flat" cmpd="sng">
                <a:solidFill>
                  <a:schemeClr val="lt1"/>
                </a:solidFill>
                <a:prstDash val="solid"/>
                <a:miter lim="8000"/>
                <a:headEnd type="none" w="sm" len="sm"/>
                <a:tailEnd type="none" w="sm" len="sm"/>
              </a:ln>
            </p:spPr>
          </p:cxnSp>
          <p:sp>
            <p:nvSpPr>
              <p:cNvPr id="66" name="Google Shape;330;p40">
                <a:extLst>
                  <a:ext uri="{FF2B5EF4-FFF2-40B4-BE49-F238E27FC236}">
                    <a16:creationId xmlns:a16="http://schemas.microsoft.com/office/drawing/2014/main" id="{DE1E07AB-26B8-4664-97BD-B5A3F6E1FB65}"/>
                  </a:ext>
                </a:extLst>
              </p:cNvPr>
              <p:cNvSpPr/>
              <p:nvPr/>
            </p:nvSpPr>
            <p:spPr>
              <a:xfrm>
                <a:off x="5797544" y="1520374"/>
                <a:ext cx="1171420" cy="1139846"/>
              </a:xfrm>
              <a:custGeom>
                <a:avLst/>
                <a:gdLst/>
                <a:ahLst/>
                <a:cxnLst/>
                <a:rect l="l" t="t" r="r" b="b"/>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7" name="Google Shape;331;p40">
                <a:extLst>
                  <a:ext uri="{FF2B5EF4-FFF2-40B4-BE49-F238E27FC236}">
                    <a16:creationId xmlns:a16="http://schemas.microsoft.com/office/drawing/2014/main" id="{1BFC38F6-5223-4485-96F3-3F145C8C9EC5}"/>
                  </a:ext>
                </a:extLst>
              </p:cNvPr>
              <p:cNvSpPr/>
              <p:nvPr/>
            </p:nvSpPr>
            <p:spPr>
              <a:xfrm>
                <a:off x="5464917" y="1654766"/>
                <a:ext cx="819509" cy="900929"/>
              </a:xfrm>
              <a:custGeom>
                <a:avLst/>
                <a:gdLst/>
                <a:ahLst/>
                <a:cxnLst/>
                <a:rect l="l" t="t" r="r" b="b"/>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8" name="Google Shape;332;p40">
                <a:extLst>
                  <a:ext uri="{FF2B5EF4-FFF2-40B4-BE49-F238E27FC236}">
                    <a16:creationId xmlns:a16="http://schemas.microsoft.com/office/drawing/2014/main" id="{DDC4108F-9ACD-49F6-B77D-ABE60720AEBD}"/>
                  </a:ext>
                </a:extLst>
              </p:cNvPr>
              <p:cNvSpPr/>
              <p:nvPr/>
            </p:nvSpPr>
            <p:spPr>
              <a:xfrm>
                <a:off x="6665265" y="2505916"/>
                <a:ext cx="655610" cy="776489"/>
              </a:xfrm>
              <a:custGeom>
                <a:avLst/>
                <a:gdLst/>
                <a:ahLst/>
                <a:cxnLst/>
                <a:rect l="l" t="t" r="r" b="b"/>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69" name="Google Shape;333;p40">
                <a:extLst>
                  <a:ext uri="{FF2B5EF4-FFF2-40B4-BE49-F238E27FC236}">
                    <a16:creationId xmlns:a16="http://schemas.microsoft.com/office/drawing/2014/main" id="{F38B06A8-1587-421A-AFDA-A20F709CCD63}"/>
                  </a:ext>
                </a:extLst>
              </p:cNvPr>
              <p:cNvSpPr/>
              <p:nvPr/>
            </p:nvSpPr>
            <p:spPr>
              <a:xfrm>
                <a:off x="6241046" y="2640311"/>
                <a:ext cx="482066" cy="856129"/>
              </a:xfrm>
              <a:custGeom>
                <a:avLst/>
                <a:gdLst/>
                <a:ahLst/>
                <a:cxnLst/>
                <a:rect l="l" t="t" r="r" b="b"/>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grp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70" name="Google Shape;334;p40">
                <a:extLst>
                  <a:ext uri="{FF2B5EF4-FFF2-40B4-BE49-F238E27FC236}">
                    <a16:creationId xmlns:a16="http://schemas.microsoft.com/office/drawing/2014/main" id="{39C652E9-58F0-4EF1-99F8-E1B264AA48C0}"/>
                  </a:ext>
                </a:extLst>
              </p:cNvPr>
              <p:cNvSpPr/>
              <p:nvPr/>
            </p:nvSpPr>
            <p:spPr>
              <a:xfrm>
                <a:off x="5696311" y="2530806"/>
                <a:ext cx="621865" cy="1124914"/>
              </a:xfrm>
              <a:custGeom>
                <a:avLst/>
                <a:gdLst/>
                <a:ahLst/>
                <a:cxnLst/>
                <a:rect l="l" t="t" r="r" b="b"/>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71" name="Google Shape;335;p40">
                <a:extLst>
                  <a:ext uri="{FF2B5EF4-FFF2-40B4-BE49-F238E27FC236}">
                    <a16:creationId xmlns:a16="http://schemas.microsoft.com/office/drawing/2014/main" id="{C2E1C4D4-AC7A-497E-9F72-45AB69FDBB80}"/>
                  </a:ext>
                </a:extLst>
              </p:cNvPr>
              <p:cNvSpPr/>
              <p:nvPr/>
            </p:nvSpPr>
            <p:spPr>
              <a:xfrm>
                <a:off x="4934646" y="2281928"/>
                <a:ext cx="944848" cy="716760"/>
              </a:xfrm>
              <a:custGeom>
                <a:avLst/>
                <a:gdLst/>
                <a:ahLst/>
                <a:cxnLst/>
                <a:rect l="l" t="t" r="r" b="b"/>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72" name="Google Shape;336;p40">
                <a:extLst>
                  <a:ext uri="{FF2B5EF4-FFF2-40B4-BE49-F238E27FC236}">
                    <a16:creationId xmlns:a16="http://schemas.microsoft.com/office/drawing/2014/main" id="{5E871CF9-231C-4DEB-A576-A7B3AB52B8D6}"/>
                  </a:ext>
                </a:extLst>
              </p:cNvPr>
              <p:cNvSpPr/>
              <p:nvPr/>
            </p:nvSpPr>
            <p:spPr>
              <a:xfrm>
                <a:off x="633838" y="4686063"/>
                <a:ext cx="2102584" cy="1687371"/>
              </a:xfrm>
              <a:custGeom>
                <a:avLst/>
                <a:gdLst/>
                <a:ahLst/>
                <a:cxnLst/>
                <a:rect l="l" t="t" r="r" b="b"/>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rgbClr val="00B050"/>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sp>
            <p:nvSpPr>
              <p:cNvPr id="73" name="Google Shape;337;p40">
                <a:extLst>
                  <a:ext uri="{FF2B5EF4-FFF2-40B4-BE49-F238E27FC236}">
                    <a16:creationId xmlns:a16="http://schemas.microsoft.com/office/drawing/2014/main" id="{74E7AFDD-C94A-4CE4-9891-D1237CB9A151}"/>
                  </a:ext>
                </a:extLst>
              </p:cNvPr>
              <p:cNvSpPr/>
              <p:nvPr/>
            </p:nvSpPr>
            <p:spPr>
              <a:xfrm>
                <a:off x="2919608" y="5482460"/>
                <a:ext cx="1282295" cy="841200"/>
              </a:xfrm>
              <a:custGeom>
                <a:avLst/>
                <a:gdLst/>
                <a:ahLst/>
                <a:cxnLst/>
                <a:rect l="l" t="t" r="r" b="b"/>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rgbClr val="00C9FF"/>
              </a:solidFill>
              <a:ln w="12700" cap="flat" cmpd="sng">
                <a:solidFill>
                  <a:schemeClr val="lt1"/>
                </a:solidFill>
                <a:prstDash val="solid"/>
                <a:miter lim="8000"/>
                <a:headEnd type="none" w="sm" len="sm"/>
                <a:tailEnd type="none" w="sm" len="sm"/>
              </a:ln>
            </p:spPr>
            <p:txBody>
              <a:bodyPr spcFirstLastPara="1" wrap="square" lIns="34275" tIns="17125" rIns="34275" bIns="17125" anchor="t" anchorCtr="0">
                <a:noAutofit/>
              </a:bodyPr>
              <a:lstStyle/>
              <a:p>
                <a:pPr>
                  <a:buClr>
                    <a:srgbClr val="000000"/>
                  </a:buClr>
                  <a:buSzPts val="1100"/>
                </a:pPr>
                <a:endParaRPr sz="1100" dirty="0">
                  <a:solidFill>
                    <a:srgbClr val="7F7F7F"/>
                  </a:solidFill>
                  <a:latin typeface="Roboto" panose="020B0604020202020204" charset="0"/>
                  <a:ea typeface="Calibri"/>
                  <a:cs typeface="Roboto" panose="020B0604020202020204" charset="0"/>
                  <a:sym typeface="Calibri"/>
                </a:endParaRPr>
              </a:p>
            </p:txBody>
          </p:sp>
        </p:grpSp>
      </p:grpSp>
      <p:sp>
        <p:nvSpPr>
          <p:cNvPr id="75" name="Oval 74"/>
          <p:cNvSpPr/>
          <p:nvPr/>
        </p:nvSpPr>
        <p:spPr>
          <a:xfrm>
            <a:off x="1416808" y="5303272"/>
            <a:ext cx="178438" cy="14039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76" name="Oval 75"/>
          <p:cNvSpPr/>
          <p:nvPr/>
        </p:nvSpPr>
        <p:spPr>
          <a:xfrm>
            <a:off x="1418104" y="5516144"/>
            <a:ext cx="178438" cy="140391"/>
          </a:xfrm>
          <a:prstGeom prst="ellipse">
            <a:avLst/>
          </a:prstGeom>
          <a:solidFill>
            <a:srgbClr val="00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77" name="Oval 76"/>
          <p:cNvSpPr/>
          <p:nvPr/>
        </p:nvSpPr>
        <p:spPr>
          <a:xfrm>
            <a:off x="4605204" y="5297087"/>
            <a:ext cx="178438" cy="140391"/>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78" name="TextBox 77">
            <a:extLst>
              <a:ext uri="{FF2B5EF4-FFF2-40B4-BE49-F238E27FC236}">
                <a16:creationId xmlns:a16="http://schemas.microsoft.com/office/drawing/2014/main" id="{BA597795-C356-4115-93D1-A1B2A7A33F84}"/>
              </a:ext>
            </a:extLst>
          </p:cNvPr>
          <p:cNvSpPr txBox="1"/>
          <p:nvPr/>
        </p:nvSpPr>
        <p:spPr>
          <a:xfrm>
            <a:off x="1581140" y="5232609"/>
            <a:ext cx="2453863" cy="269349"/>
          </a:xfrm>
          <a:prstGeom prst="rect">
            <a:avLst/>
          </a:prstGeom>
          <a:noFill/>
        </p:spPr>
        <p:txBody>
          <a:bodyPr wrap="square" lIns="106724" tIns="53362" rIns="106724" bIns="53362" anchor="t">
            <a:spAutoFit/>
          </a:bodyPr>
          <a:lstStyle/>
          <a:p>
            <a:r>
              <a:rPr lang="en-US" sz="1050" dirty="0">
                <a:latin typeface="Roboto" panose="020B0604020202020204" charset="0"/>
                <a:ea typeface="Open Sans"/>
                <a:cs typeface="Roboto" panose="020B0604020202020204" charset="0"/>
                <a:sym typeface="Open Sans"/>
              </a:rPr>
              <a:t>Legal Medical &amp; Adult Use</a:t>
            </a:r>
          </a:p>
        </p:txBody>
      </p:sp>
      <p:sp>
        <p:nvSpPr>
          <p:cNvPr id="79" name="TextBox 78">
            <a:extLst>
              <a:ext uri="{FF2B5EF4-FFF2-40B4-BE49-F238E27FC236}">
                <a16:creationId xmlns:a16="http://schemas.microsoft.com/office/drawing/2014/main" id="{BA597795-C356-4115-93D1-A1B2A7A33F84}"/>
              </a:ext>
            </a:extLst>
          </p:cNvPr>
          <p:cNvSpPr txBox="1"/>
          <p:nvPr/>
        </p:nvSpPr>
        <p:spPr>
          <a:xfrm>
            <a:off x="1576010" y="5455697"/>
            <a:ext cx="2453863" cy="269349"/>
          </a:xfrm>
          <a:prstGeom prst="rect">
            <a:avLst/>
          </a:prstGeom>
          <a:noFill/>
        </p:spPr>
        <p:txBody>
          <a:bodyPr wrap="square" lIns="106724" tIns="53362" rIns="106724" bIns="53362" anchor="t">
            <a:spAutoFit/>
          </a:bodyPr>
          <a:lstStyle/>
          <a:p>
            <a:r>
              <a:rPr lang="en-US" sz="1050" dirty="0">
                <a:latin typeface="Roboto" panose="020B0604020202020204" charset="0"/>
                <a:ea typeface="Open Sans"/>
                <a:cs typeface="Roboto" panose="020B0604020202020204" charset="0"/>
                <a:sym typeface="Open Sans"/>
              </a:rPr>
              <a:t>Legal Medical Use Only</a:t>
            </a:r>
          </a:p>
        </p:txBody>
      </p:sp>
      <p:sp>
        <p:nvSpPr>
          <p:cNvPr id="82" name="TextBox 81">
            <a:extLst>
              <a:ext uri="{FF2B5EF4-FFF2-40B4-BE49-F238E27FC236}">
                <a16:creationId xmlns:a16="http://schemas.microsoft.com/office/drawing/2014/main" id="{BA597795-C356-4115-93D1-A1B2A7A33F84}"/>
              </a:ext>
            </a:extLst>
          </p:cNvPr>
          <p:cNvSpPr txBox="1"/>
          <p:nvPr/>
        </p:nvSpPr>
        <p:spPr>
          <a:xfrm>
            <a:off x="4713511" y="5232609"/>
            <a:ext cx="2453863" cy="269349"/>
          </a:xfrm>
          <a:prstGeom prst="rect">
            <a:avLst/>
          </a:prstGeom>
          <a:noFill/>
        </p:spPr>
        <p:txBody>
          <a:bodyPr wrap="square" lIns="106724" tIns="53362" rIns="106724" bIns="53362" anchor="t">
            <a:spAutoFit/>
          </a:bodyPr>
          <a:lstStyle/>
          <a:p>
            <a:r>
              <a:rPr lang="en-US" sz="1050" dirty="0">
                <a:latin typeface="Roboto" panose="020B0604020202020204" charset="0"/>
                <a:ea typeface="Open Sans"/>
                <a:cs typeface="Roboto" panose="020B0604020202020204" charset="0"/>
                <a:sym typeface="Open Sans"/>
              </a:rPr>
              <a:t>Limited THC Market</a:t>
            </a:r>
          </a:p>
        </p:txBody>
      </p:sp>
      <p:sp>
        <p:nvSpPr>
          <p:cNvPr id="81" name="Rectangle 80">
            <a:extLst>
              <a:ext uri="{FF2B5EF4-FFF2-40B4-BE49-F238E27FC236}">
                <a16:creationId xmlns:a16="http://schemas.microsoft.com/office/drawing/2014/main" id="{7B651A0A-B7DA-5441-AAA1-45FFBB017983}"/>
              </a:ext>
            </a:extLst>
          </p:cNvPr>
          <p:cNvSpPr/>
          <p:nvPr/>
        </p:nvSpPr>
        <p:spPr>
          <a:xfrm>
            <a:off x="7988754" y="2526000"/>
            <a:ext cx="195705" cy="1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sp>
        <p:nvSpPr>
          <p:cNvPr id="2" name="TextBox 1">
            <a:extLst>
              <a:ext uri="{FF2B5EF4-FFF2-40B4-BE49-F238E27FC236}">
                <a16:creationId xmlns:a16="http://schemas.microsoft.com/office/drawing/2014/main" id="{D8344E95-E2C0-B84E-8E54-C496ACF22369}"/>
              </a:ext>
            </a:extLst>
          </p:cNvPr>
          <p:cNvSpPr txBox="1"/>
          <p:nvPr/>
        </p:nvSpPr>
        <p:spPr>
          <a:xfrm>
            <a:off x="8184459" y="2465612"/>
            <a:ext cx="3558988" cy="307777"/>
          </a:xfrm>
          <a:prstGeom prst="rect">
            <a:avLst/>
          </a:prstGeom>
          <a:noFill/>
        </p:spPr>
        <p:txBody>
          <a:bodyPr wrap="none" rtlCol="0">
            <a:spAutoFit/>
          </a:bodyPr>
          <a:lstStyle/>
          <a:p>
            <a:r>
              <a:rPr lang="en-US" sz="1400" dirty="0">
                <a:solidFill>
                  <a:schemeClr val="bg1"/>
                </a:solidFill>
                <a:latin typeface="Roboto" panose="02000000000000000000" pitchFamily="2" charset="0"/>
                <a:ea typeface="Roboto" panose="02000000000000000000" pitchFamily="2" charset="0"/>
              </a:rPr>
              <a:t>Currently: Continue to expand U.S. market </a:t>
            </a:r>
          </a:p>
        </p:txBody>
      </p:sp>
      <p:sp>
        <p:nvSpPr>
          <p:cNvPr id="83" name="TextBox 82">
            <a:extLst>
              <a:ext uri="{FF2B5EF4-FFF2-40B4-BE49-F238E27FC236}">
                <a16:creationId xmlns:a16="http://schemas.microsoft.com/office/drawing/2014/main" id="{129345C9-C7AC-494B-9C42-7A8F37311C41}"/>
              </a:ext>
            </a:extLst>
          </p:cNvPr>
          <p:cNvSpPr txBox="1"/>
          <p:nvPr/>
        </p:nvSpPr>
        <p:spPr>
          <a:xfrm>
            <a:off x="8161909" y="4642223"/>
            <a:ext cx="3842986" cy="523220"/>
          </a:xfrm>
          <a:prstGeom prst="rect">
            <a:avLst/>
          </a:prstGeom>
          <a:noFill/>
        </p:spPr>
        <p:txBody>
          <a:bodyPr wrap="square">
            <a:spAutoFit/>
          </a:bodyPr>
          <a:lstStyle/>
          <a:p>
            <a:r>
              <a:rPr lang="en-US" sz="1400" b="1" dirty="0">
                <a:latin typeface="Roboto" panose="020B0604020202020204" charset="0"/>
                <a:ea typeface="Century Gothic"/>
                <a:cs typeface="Roboto" panose="020B0604020202020204" charset="0"/>
                <a:sym typeface="Century Gothic"/>
              </a:rPr>
              <a:t> Market Size Europe and Latin America : </a:t>
            </a:r>
            <a:r>
              <a:rPr lang="en-US" sz="1400" b="1" dirty="0">
                <a:solidFill>
                  <a:schemeClr val="accent5">
                    <a:lumMod val="75000"/>
                  </a:schemeClr>
                </a:solidFill>
                <a:latin typeface="Roboto" panose="020B0604020202020204" charset="0"/>
                <a:ea typeface="Century Gothic"/>
                <a:cs typeface="Roboto" panose="020B0604020202020204" charset="0"/>
                <a:sym typeface="Century Gothic"/>
              </a:rPr>
              <a:t>37 million users</a:t>
            </a:r>
            <a:r>
              <a:rPr lang="en-US" sz="1400" b="1" dirty="0">
                <a:latin typeface="Roboto" panose="020B0604020202020204" charset="0"/>
                <a:ea typeface="Century Gothic"/>
                <a:cs typeface="Roboto" panose="020B0604020202020204" charset="0"/>
                <a:sym typeface="Century Gothic"/>
              </a:rPr>
              <a:t> </a:t>
            </a:r>
            <a:endParaRPr lang="en-IN" sz="1400" dirty="0">
              <a:latin typeface="Roboto" panose="020B0604020202020204" charset="0"/>
              <a:cs typeface="Roboto" panose="020B0604020202020204" charset="0"/>
            </a:endParaRPr>
          </a:p>
        </p:txBody>
      </p:sp>
      <p:sp>
        <p:nvSpPr>
          <p:cNvPr id="86" name="Google Shape;135;p4">
            <a:extLst>
              <a:ext uri="{FF2B5EF4-FFF2-40B4-BE49-F238E27FC236}">
                <a16:creationId xmlns:a16="http://schemas.microsoft.com/office/drawing/2014/main" id="{82031F36-80BE-4A44-BADD-4716C9B4502A}"/>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10</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3" name="Picture 2">
            <a:extLst>
              <a:ext uri="{FF2B5EF4-FFF2-40B4-BE49-F238E27FC236}">
                <a16:creationId xmlns:a16="http://schemas.microsoft.com/office/drawing/2014/main" id="{BDE78AF1-73A0-B4A1-15C2-D4E27C1C9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321574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A4F25D9-30B0-4ADF-8439-F6D06C1A5440}"/>
              </a:ext>
            </a:extLst>
          </p:cNvPr>
          <p:cNvSpPr/>
          <p:nvPr/>
        </p:nvSpPr>
        <p:spPr>
          <a:xfrm>
            <a:off x="4993455" y="53158"/>
            <a:ext cx="7269480" cy="685213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7" name="Google Shape;240;p30">
            <a:extLst>
              <a:ext uri="{FF2B5EF4-FFF2-40B4-BE49-F238E27FC236}">
                <a16:creationId xmlns:a16="http://schemas.microsoft.com/office/drawing/2014/main" id="{D4135A76-4EE2-43CD-A001-C7BA00D29E03}"/>
              </a:ext>
            </a:extLst>
          </p:cNvPr>
          <p:cNvSpPr txBox="1"/>
          <p:nvPr/>
        </p:nvSpPr>
        <p:spPr>
          <a:xfrm>
            <a:off x="128185" y="107709"/>
            <a:ext cx="9778490"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North American Legal Cannabis Market</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20" name="TextBox 19">
            <a:extLst>
              <a:ext uri="{FF2B5EF4-FFF2-40B4-BE49-F238E27FC236}">
                <a16:creationId xmlns:a16="http://schemas.microsoft.com/office/drawing/2014/main" id="{67ADBB74-67CF-4290-95B4-B343FE0513CA}"/>
              </a:ext>
            </a:extLst>
          </p:cNvPr>
          <p:cNvSpPr txBox="1"/>
          <p:nvPr/>
        </p:nvSpPr>
        <p:spPr>
          <a:xfrm>
            <a:off x="6235117" y="2691909"/>
            <a:ext cx="5083444" cy="523220"/>
          </a:xfrm>
          <a:prstGeom prst="rect">
            <a:avLst/>
          </a:prstGeom>
          <a:noFill/>
        </p:spPr>
        <p:txBody>
          <a:bodyPr wrap="square" rtlCol="0">
            <a:spAutoFit/>
          </a:bodyPr>
          <a:lstStyle/>
          <a:p>
            <a:pPr>
              <a:buSzPts val="1400"/>
            </a:pPr>
            <a:r>
              <a:rPr lang="en-US" sz="1400" dirty="0">
                <a:latin typeface="Roboto" panose="020B0604020202020204" charset="0"/>
                <a:ea typeface="Century Gothic"/>
                <a:cs typeface="Roboto" panose="020B0604020202020204" charset="0"/>
                <a:sym typeface="Century Gothic"/>
              </a:rPr>
              <a:t>The rising legalization and growing use of marijuana for medical purposes</a:t>
            </a:r>
            <a:endParaRPr lang="en-US" sz="1400" dirty="0">
              <a:latin typeface="Roboto" panose="020B0604020202020204" charset="0"/>
              <a:ea typeface="Century Gothic"/>
              <a:cs typeface="Roboto" panose="020B0604020202020204" charset="0"/>
            </a:endParaRPr>
          </a:p>
        </p:txBody>
      </p:sp>
      <p:sp>
        <p:nvSpPr>
          <p:cNvPr id="21" name="TextBox 20">
            <a:extLst>
              <a:ext uri="{FF2B5EF4-FFF2-40B4-BE49-F238E27FC236}">
                <a16:creationId xmlns:a16="http://schemas.microsoft.com/office/drawing/2014/main" id="{D0EF5E9F-E8A4-47E2-8488-7881C08D891F}"/>
              </a:ext>
            </a:extLst>
          </p:cNvPr>
          <p:cNvSpPr txBox="1"/>
          <p:nvPr/>
        </p:nvSpPr>
        <p:spPr>
          <a:xfrm>
            <a:off x="6306489" y="3928696"/>
            <a:ext cx="5083444" cy="523220"/>
          </a:xfrm>
          <a:prstGeom prst="rect">
            <a:avLst/>
          </a:prstGeom>
          <a:noFill/>
        </p:spPr>
        <p:txBody>
          <a:bodyPr wrap="square" rtlCol="0">
            <a:spAutoFit/>
          </a:bodyPr>
          <a:lstStyle/>
          <a:p>
            <a:pPr>
              <a:buSzPts val="1400"/>
            </a:pPr>
            <a:r>
              <a:rPr lang="en-US" sz="1400" dirty="0">
                <a:latin typeface="Roboto" panose="020B0604020202020204" charset="0"/>
                <a:ea typeface="Century Gothic"/>
                <a:cs typeface="Roboto" panose="020B0604020202020204" charset="0"/>
              </a:rPr>
              <a:t>Increase in access to recreational cannabis through the new state and federal laws</a:t>
            </a:r>
          </a:p>
        </p:txBody>
      </p:sp>
      <p:sp>
        <p:nvSpPr>
          <p:cNvPr id="22" name="TextBox 21">
            <a:extLst>
              <a:ext uri="{FF2B5EF4-FFF2-40B4-BE49-F238E27FC236}">
                <a16:creationId xmlns:a16="http://schemas.microsoft.com/office/drawing/2014/main" id="{D80DE1A7-A249-4AFE-A929-9C0270FD21DD}"/>
              </a:ext>
            </a:extLst>
          </p:cNvPr>
          <p:cNvSpPr txBox="1"/>
          <p:nvPr/>
        </p:nvSpPr>
        <p:spPr>
          <a:xfrm>
            <a:off x="6316402" y="5268621"/>
            <a:ext cx="5083444" cy="523220"/>
          </a:xfrm>
          <a:prstGeom prst="rect">
            <a:avLst/>
          </a:prstGeom>
          <a:noFill/>
        </p:spPr>
        <p:txBody>
          <a:bodyPr wrap="square" rtlCol="0">
            <a:spAutoFit/>
          </a:bodyPr>
          <a:lstStyle/>
          <a:p>
            <a:pPr>
              <a:buSzPts val="1400"/>
            </a:pPr>
            <a:r>
              <a:rPr lang="en-US" sz="1400" dirty="0">
                <a:latin typeface="Roboto" panose="020B0604020202020204" charset="0"/>
                <a:ea typeface="Century Gothic"/>
                <a:cs typeface="Roboto" panose="020B0604020202020204" charset="0"/>
                <a:sym typeface="Century Gothic"/>
              </a:rPr>
              <a:t>Growing acceptance of alternative medicines to cure serious and common health issues </a:t>
            </a:r>
            <a:endParaRPr lang="en-US" sz="1400" dirty="0">
              <a:latin typeface="Roboto" panose="020B0604020202020204" charset="0"/>
              <a:ea typeface="Century Gothic"/>
              <a:cs typeface="Roboto" panose="020B0604020202020204" charset="0"/>
            </a:endParaRPr>
          </a:p>
        </p:txBody>
      </p:sp>
      <p:sp>
        <p:nvSpPr>
          <p:cNvPr id="23" name="TextBox 22">
            <a:extLst>
              <a:ext uri="{FF2B5EF4-FFF2-40B4-BE49-F238E27FC236}">
                <a16:creationId xmlns:a16="http://schemas.microsoft.com/office/drawing/2014/main" id="{F4CC4CE5-A210-48E0-BFEB-7C252AE103FA}"/>
              </a:ext>
            </a:extLst>
          </p:cNvPr>
          <p:cNvSpPr txBox="1"/>
          <p:nvPr/>
        </p:nvSpPr>
        <p:spPr>
          <a:xfrm>
            <a:off x="6169018" y="1250730"/>
            <a:ext cx="3863106" cy="350761"/>
          </a:xfrm>
          <a:prstGeom prst="rect">
            <a:avLst/>
          </a:prstGeom>
          <a:solidFill>
            <a:srgbClr val="3BAA35"/>
          </a:solidFill>
        </p:spPr>
        <p:txBody>
          <a:bodyPr wrap="square" rtlCol="0">
            <a:spAutoFit/>
          </a:bodyPr>
          <a:lstStyle/>
          <a:p>
            <a:pPr algn="ctr"/>
            <a:r>
              <a:rPr lang="en-GB" sz="1600" b="1" dirty="0">
                <a:solidFill>
                  <a:schemeClr val="bg1"/>
                </a:solidFill>
                <a:latin typeface="Roboto" panose="020B0604020202020204" charset="0"/>
                <a:cs typeface="Roboto" panose="020B0604020202020204" charset="0"/>
              </a:rPr>
              <a:t>Growth Drivers</a:t>
            </a:r>
          </a:p>
        </p:txBody>
      </p:sp>
      <p:grpSp>
        <p:nvGrpSpPr>
          <p:cNvPr id="2" name="Group 1">
            <a:extLst>
              <a:ext uri="{FF2B5EF4-FFF2-40B4-BE49-F238E27FC236}">
                <a16:creationId xmlns:a16="http://schemas.microsoft.com/office/drawing/2014/main" id="{76B8FD25-7DBB-4B2F-8072-4079054DCCC4}"/>
              </a:ext>
            </a:extLst>
          </p:cNvPr>
          <p:cNvGrpSpPr/>
          <p:nvPr/>
        </p:nvGrpSpPr>
        <p:grpSpPr>
          <a:xfrm>
            <a:off x="589443" y="1795795"/>
            <a:ext cx="3916168" cy="3936397"/>
            <a:chOff x="541995" y="1407938"/>
            <a:chExt cx="4832757" cy="4857721"/>
          </a:xfrm>
        </p:grpSpPr>
        <p:sp>
          <p:nvSpPr>
            <p:cNvPr id="3" name="Google Shape;446;p26">
              <a:extLst>
                <a:ext uri="{FF2B5EF4-FFF2-40B4-BE49-F238E27FC236}">
                  <a16:creationId xmlns:a16="http://schemas.microsoft.com/office/drawing/2014/main" id="{2D22734B-4E34-47A7-A2F4-EF6BDCFD9A18}"/>
                </a:ext>
              </a:extLst>
            </p:cNvPr>
            <p:cNvSpPr txBox="1"/>
            <p:nvPr/>
          </p:nvSpPr>
          <p:spPr>
            <a:xfrm>
              <a:off x="1762760" y="1407938"/>
              <a:ext cx="1049381" cy="6641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2000" b="1" dirty="0">
                  <a:solidFill>
                    <a:srgbClr val="000000"/>
                  </a:solidFill>
                  <a:latin typeface="Roboto" panose="020B0604020202020204" charset="0"/>
                  <a:ea typeface="Montserrat"/>
                  <a:cs typeface="Roboto" panose="020B0604020202020204" charset="0"/>
                  <a:sym typeface="Montserrat"/>
                </a:rPr>
                <a:t>$54 B</a:t>
              </a:r>
              <a:endParaRPr lang="en-US" sz="2000" b="1" dirty="0">
                <a:latin typeface="Roboto" panose="020B0604020202020204" charset="0"/>
                <a:cs typeface="Roboto" panose="020B0604020202020204" charset="0"/>
              </a:endParaRPr>
            </a:p>
          </p:txBody>
        </p:sp>
        <p:grpSp>
          <p:nvGrpSpPr>
            <p:cNvPr id="4" name="Group 3">
              <a:extLst>
                <a:ext uri="{FF2B5EF4-FFF2-40B4-BE49-F238E27FC236}">
                  <a16:creationId xmlns:a16="http://schemas.microsoft.com/office/drawing/2014/main" id="{D328C4CE-0BF2-449C-BD4B-3C01D7488D0E}"/>
                </a:ext>
              </a:extLst>
            </p:cNvPr>
            <p:cNvGrpSpPr/>
            <p:nvPr/>
          </p:nvGrpSpPr>
          <p:grpSpPr>
            <a:xfrm>
              <a:off x="541995" y="1955683"/>
              <a:ext cx="4832757" cy="4309976"/>
              <a:chOff x="541995" y="1955683"/>
              <a:chExt cx="4832757" cy="4309976"/>
            </a:xfrm>
          </p:grpSpPr>
          <p:sp>
            <p:nvSpPr>
              <p:cNvPr id="5" name="Google Shape;446;p26">
                <a:extLst>
                  <a:ext uri="{FF2B5EF4-FFF2-40B4-BE49-F238E27FC236}">
                    <a16:creationId xmlns:a16="http://schemas.microsoft.com/office/drawing/2014/main" id="{2BF57EED-9AF2-4E2E-9A61-4B21CD45738A}"/>
                  </a:ext>
                </a:extLst>
              </p:cNvPr>
              <p:cNvSpPr txBox="1"/>
              <p:nvPr/>
            </p:nvSpPr>
            <p:spPr>
              <a:xfrm>
                <a:off x="541995" y="3041017"/>
                <a:ext cx="1049382" cy="6641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2000" b="1" dirty="0">
                    <a:latin typeface="Roboto" panose="020B0604020202020204" charset="0"/>
                    <a:ea typeface="Montserrat"/>
                    <a:cs typeface="Roboto" panose="020B0604020202020204" charset="0"/>
                    <a:sym typeface="Montserrat"/>
                  </a:rPr>
                  <a:t>$27 B</a:t>
                </a:r>
                <a:endParaRPr lang="en-US" sz="2000" b="1" dirty="0">
                  <a:latin typeface="Roboto" panose="020B0604020202020204" charset="0"/>
                  <a:cs typeface="Roboto" panose="020B0604020202020204" charset="0"/>
                </a:endParaRPr>
              </a:p>
            </p:txBody>
          </p:sp>
          <p:sp>
            <p:nvSpPr>
              <p:cNvPr id="7" name="Rectangle 6">
                <a:extLst>
                  <a:ext uri="{FF2B5EF4-FFF2-40B4-BE49-F238E27FC236}">
                    <a16:creationId xmlns:a16="http://schemas.microsoft.com/office/drawing/2014/main" id="{ED7D2236-CB8B-4C9A-B94E-4D193AE6C88C}"/>
                  </a:ext>
                </a:extLst>
              </p:cNvPr>
              <p:cNvSpPr/>
              <p:nvPr/>
            </p:nvSpPr>
            <p:spPr>
              <a:xfrm>
                <a:off x="1919303" y="1955683"/>
                <a:ext cx="736299" cy="3820410"/>
              </a:xfrm>
              <a:prstGeom prst="rect">
                <a:avLst/>
              </a:prstGeom>
              <a:solidFill>
                <a:srgbClr val="3B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cxnSp>
            <p:nvCxnSpPr>
              <p:cNvPr id="8" name="Straight Connector 7">
                <a:extLst>
                  <a:ext uri="{FF2B5EF4-FFF2-40B4-BE49-F238E27FC236}">
                    <a16:creationId xmlns:a16="http://schemas.microsoft.com/office/drawing/2014/main" id="{3A131360-8456-4083-A6DE-C8958DAEDA0C}"/>
                  </a:ext>
                </a:extLst>
              </p:cNvPr>
              <p:cNvCxnSpPr>
                <a:cxnSpLocks/>
              </p:cNvCxnSpPr>
              <p:nvPr/>
            </p:nvCxnSpPr>
            <p:spPr>
              <a:xfrm>
                <a:off x="3132560" y="3657842"/>
                <a:ext cx="224219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6915042-5C49-4803-9934-AAFB170E6FCC}"/>
                  </a:ext>
                </a:extLst>
              </p:cNvPr>
              <p:cNvSpPr/>
              <p:nvPr/>
            </p:nvSpPr>
            <p:spPr>
              <a:xfrm>
                <a:off x="3117895" y="3600628"/>
                <a:ext cx="361278" cy="10457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0" name="TextBox 9">
                <a:extLst>
                  <a:ext uri="{FF2B5EF4-FFF2-40B4-BE49-F238E27FC236}">
                    <a16:creationId xmlns:a16="http://schemas.microsoft.com/office/drawing/2014/main" id="{3B9282F2-BEEC-4D47-8680-1C74B6546A25}"/>
                  </a:ext>
                </a:extLst>
              </p:cNvPr>
              <p:cNvSpPr txBox="1"/>
              <p:nvPr/>
            </p:nvSpPr>
            <p:spPr>
              <a:xfrm>
                <a:off x="662817" y="5845144"/>
                <a:ext cx="1159093" cy="417793"/>
              </a:xfrm>
              <a:prstGeom prst="rect">
                <a:avLst/>
              </a:prstGeom>
              <a:noFill/>
              <a:ln>
                <a:noFill/>
              </a:ln>
            </p:spPr>
            <p:txBody>
              <a:bodyPr wrap="square" rtlCol="0">
                <a:spAutoFit/>
              </a:bodyPr>
              <a:lstStyle/>
              <a:p>
                <a:r>
                  <a:rPr lang="en-IN" sz="1600" dirty="0">
                    <a:solidFill>
                      <a:schemeClr val="tx1"/>
                    </a:solidFill>
                    <a:latin typeface="Roboto" panose="020B0604020202020204" charset="0"/>
                    <a:cs typeface="Roboto" panose="020B0604020202020204" charset="0"/>
                  </a:rPr>
                  <a:t>2021</a:t>
                </a:r>
              </a:p>
            </p:txBody>
          </p:sp>
          <p:sp>
            <p:nvSpPr>
              <p:cNvPr id="11" name="TextBox 10">
                <a:extLst>
                  <a:ext uri="{FF2B5EF4-FFF2-40B4-BE49-F238E27FC236}">
                    <a16:creationId xmlns:a16="http://schemas.microsoft.com/office/drawing/2014/main" id="{9128A854-A7F0-4E82-BAD0-E109F16A6261}"/>
                  </a:ext>
                </a:extLst>
              </p:cNvPr>
              <p:cNvSpPr txBox="1"/>
              <p:nvPr/>
            </p:nvSpPr>
            <p:spPr>
              <a:xfrm>
                <a:off x="1848394" y="5847866"/>
                <a:ext cx="1728231" cy="417793"/>
              </a:xfrm>
              <a:prstGeom prst="rect">
                <a:avLst/>
              </a:prstGeom>
              <a:noFill/>
              <a:ln>
                <a:noFill/>
              </a:ln>
            </p:spPr>
            <p:txBody>
              <a:bodyPr wrap="square" rtlCol="0">
                <a:spAutoFit/>
              </a:bodyPr>
              <a:lstStyle/>
              <a:p>
                <a:r>
                  <a:rPr lang="en-IN" sz="1600" dirty="0">
                    <a:solidFill>
                      <a:schemeClr val="tx1"/>
                    </a:solidFill>
                    <a:latin typeface="Roboto" panose="020B0604020202020204" charset="0"/>
                    <a:cs typeface="Roboto" panose="020B0604020202020204" charset="0"/>
                  </a:rPr>
                  <a:t>2026</a:t>
                </a:r>
              </a:p>
            </p:txBody>
          </p:sp>
          <p:sp>
            <p:nvSpPr>
              <p:cNvPr id="12" name="Rectangle 11">
                <a:extLst>
                  <a:ext uri="{FF2B5EF4-FFF2-40B4-BE49-F238E27FC236}">
                    <a16:creationId xmlns:a16="http://schemas.microsoft.com/office/drawing/2014/main" id="{2581EBA6-10A5-4B31-9E1C-D98F674EFADC}"/>
                  </a:ext>
                </a:extLst>
              </p:cNvPr>
              <p:cNvSpPr/>
              <p:nvPr/>
            </p:nvSpPr>
            <p:spPr>
              <a:xfrm>
                <a:off x="2294325" y="1955683"/>
                <a:ext cx="361278" cy="3820410"/>
              </a:xfrm>
              <a:prstGeom prst="rect">
                <a:avLst/>
              </a:prstGeom>
              <a:solidFill>
                <a:srgbClr val="32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39" name="Rectangle 38">
                <a:extLst>
                  <a:ext uri="{FF2B5EF4-FFF2-40B4-BE49-F238E27FC236}">
                    <a16:creationId xmlns:a16="http://schemas.microsoft.com/office/drawing/2014/main" id="{ED7D2236-CB8B-4C9A-B94E-4D193AE6C88C}"/>
                  </a:ext>
                </a:extLst>
              </p:cNvPr>
              <p:cNvSpPr/>
              <p:nvPr/>
            </p:nvSpPr>
            <p:spPr>
              <a:xfrm>
                <a:off x="696387" y="3600628"/>
                <a:ext cx="768156" cy="2178130"/>
              </a:xfrm>
              <a:prstGeom prst="rect">
                <a:avLst/>
              </a:prstGeom>
              <a:solidFill>
                <a:srgbClr val="3B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40" name="Rectangle 39">
                <a:extLst>
                  <a:ext uri="{FF2B5EF4-FFF2-40B4-BE49-F238E27FC236}">
                    <a16:creationId xmlns:a16="http://schemas.microsoft.com/office/drawing/2014/main" id="{2581EBA6-10A5-4B31-9E1C-D98F674EFADC}"/>
                  </a:ext>
                </a:extLst>
              </p:cNvPr>
              <p:cNvSpPr/>
              <p:nvPr/>
            </p:nvSpPr>
            <p:spPr>
              <a:xfrm>
                <a:off x="1087634" y="3600628"/>
                <a:ext cx="376909" cy="2178130"/>
              </a:xfrm>
              <a:prstGeom prst="rect">
                <a:avLst/>
              </a:prstGeom>
              <a:solidFill>
                <a:srgbClr val="328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grpSp>
      </p:grpSp>
      <p:sp>
        <p:nvSpPr>
          <p:cNvPr id="14" name="Google Shape;203;p7">
            <a:extLst>
              <a:ext uri="{FF2B5EF4-FFF2-40B4-BE49-F238E27FC236}">
                <a16:creationId xmlns:a16="http://schemas.microsoft.com/office/drawing/2014/main" id="{06FAA0D6-D598-4007-ABC7-9E0B917EFDC5}"/>
              </a:ext>
            </a:extLst>
          </p:cNvPr>
          <p:cNvSpPr txBox="1"/>
          <p:nvPr/>
        </p:nvSpPr>
        <p:spPr>
          <a:xfrm rot="5400000">
            <a:off x="3651190" y="2756605"/>
            <a:ext cx="433935" cy="2523558"/>
          </a:xfrm>
          <a:prstGeom prst="rect">
            <a:avLst/>
          </a:prstGeom>
          <a:noFill/>
          <a:ln>
            <a:noFill/>
          </a:ln>
        </p:spPr>
        <p:txBody>
          <a:bodyPr spcFirstLastPara="1" vert="vert270" wrap="square" lIns="91425" tIns="91425" rIns="91425" bIns="91425" anchor="t" anchorCtr="0">
            <a:spAutoFit/>
          </a:bodyPr>
          <a:lstStyle/>
          <a:p>
            <a:pPr marL="0" marR="0" lvl="0" indent="0" rtl="0">
              <a:lnSpc>
                <a:spcPct val="90000"/>
              </a:lnSpc>
              <a:spcBef>
                <a:spcPts val="0"/>
              </a:spcBef>
              <a:spcAft>
                <a:spcPts val="0"/>
              </a:spcAft>
              <a:buClr>
                <a:schemeClr val="dk1"/>
              </a:buClr>
              <a:buSzPts val="1400"/>
              <a:buFont typeface="Arial"/>
              <a:buNone/>
            </a:pPr>
            <a:r>
              <a:rPr lang="en-US" b="1" dirty="0">
                <a:solidFill>
                  <a:srgbClr val="4BC4B9"/>
                </a:solidFill>
                <a:latin typeface="Roboto" panose="020B0604020202020204" charset="0"/>
                <a:ea typeface="Montserrat"/>
                <a:cs typeface="Roboto" panose="020B0604020202020204" charset="0"/>
                <a:sym typeface="Montserrat"/>
              </a:rPr>
              <a:t>CAGR 10.4%</a:t>
            </a:r>
            <a:endParaRPr sz="2400" b="1" dirty="0">
              <a:solidFill>
                <a:srgbClr val="4BC4B9"/>
              </a:solidFill>
              <a:latin typeface="Roboto" panose="020B0604020202020204" charset="0"/>
              <a:cs typeface="Roboto" panose="020B0604020202020204" charset="0"/>
            </a:endParaRPr>
          </a:p>
        </p:txBody>
      </p:sp>
      <p:sp>
        <p:nvSpPr>
          <p:cNvPr id="15" name="Google Shape;203;p7">
            <a:extLst>
              <a:ext uri="{FF2B5EF4-FFF2-40B4-BE49-F238E27FC236}">
                <a16:creationId xmlns:a16="http://schemas.microsoft.com/office/drawing/2014/main" id="{D8168625-D108-4FF9-BA11-38B3E1A9898E}"/>
              </a:ext>
            </a:extLst>
          </p:cNvPr>
          <p:cNvSpPr txBox="1"/>
          <p:nvPr/>
        </p:nvSpPr>
        <p:spPr>
          <a:xfrm rot="5400000">
            <a:off x="3096027" y="3635567"/>
            <a:ext cx="378535" cy="1400452"/>
          </a:xfrm>
          <a:prstGeom prst="rect">
            <a:avLst/>
          </a:prstGeom>
          <a:noFill/>
          <a:ln>
            <a:noFill/>
          </a:ln>
        </p:spPr>
        <p:txBody>
          <a:bodyPr spcFirstLastPara="1" vert="vert270" wrap="square" lIns="91425" tIns="91425" rIns="91425" bIns="91425" anchor="t" anchorCtr="0">
            <a:spAutoFit/>
          </a:bodyPr>
          <a:lstStyle/>
          <a:p>
            <a:pPr marL="0" marR="0" lvl="0" indent="0" rtl="0">
              <a:lnSpc>
                <a:spcPct val="90000"/>
              </a:lnSpc>
              <a:spcBef>
                <a:spcPts val="0"/>
              </a:spcBef>
              <a:spcAft>
                <a:spcPts val="0"/>
              </a:spcAft>
              <a:buClr>
                <a:schemeClr val="dk1"/>
              </a:buClr>
              <a:buSzPts val="1400"/>
              <a:buFont typeface="Arial"/>
              <a:buNone/>
            </a:pPr>
            <a:r>
              <a:rPr lang="en-US" sz="1400" b="1" dirty="0">
                <a:solidFill>
                  <a:schemeClr val="bg1">
                    <a:lumMod val="50000"/>
                  </a:schemeClr>
                </a:solidFill>
                <a:latin typeface="Roboto" panose="020B0604020202020204" charset="0"/>
                <a:ea typeface="Montserrat"/>
                <a:cs typeface="Roboto" panose="020B0604020202020204" charset="0"/>
                <a:sym typeface="Montserrat"/>
              </a:rPr>
              <a:t>(2022-2028)</a:t>
            </a:r>
            <a:endParaRPr b="1" dirty="0">
              <a:solidFill>
                <a:schemeClr val="bg1">
                  <a:lumMod val="50000"/>
                </a:schemeClr>
              </a:solidFill>
              <a:latin typeface="Roboto" panose="020B0604020202020204" charset="0"/>
              <a:cs typeface="Roboto" panose="020B0604020202020204" charset="0"/>
            </a:endParaRPr>
          </a:p>
        </p:txBody>
      </p:sp>
      <p:sp>
        <p:nvSpPr>
          <p:cNvPr id="16" name="Google Shape;163;p5">
            <a:extLst>
              <a:ext uri="{FF2B5EF4-FFF2-40B4-BE49-F238E27FC236}">
                <a16:creationId xmlns:a16="http://schemas.microsoft.com/office/drawing/2014/main" id="{F8998AD3-17D0-4278-8B32-6A99BC1FE923}"/>
              </a:ext>
            </a:extLst>
          </p:cNvPr>
          <p:cNvSpPr txBox="1"/>
          <p:nvPr/>
        </p:nvSpPr>
        <p:spPr>
          <a:xfrm>
            <a:off x="2510552" y="2592647"/>
            <a:ext cx="2200015" cy="927339"/>
          </a:xfrm>
          <a:prstGeom prst="rect">
            <a:avLst/>
          </a:prstGeom>
          <a:noFill/>
          <a:ln>
            <a:noFill/>
          </a:ln>
        </p:spPr>
        <p:txBody>
          <a:bodyPr spcFirstLastPara="1" wrap="square" lIns="91425" tIns="91425" rIns="91425" bIns="91425" anchor="t" anchorCtr="0">
            <a:spAutoFit/>
          </a:bodyPr>
          <a:lstStyle/>
          <a:p>
            <a:pPr marL="12700">
              <a:lnSpc>
                <a:spcPct val="102600"/>
              </a:lnSpc>
              <a:spcBef>
                <a:spcPts val="600"/>
              </a:spcBef>
              <a:buSzPts val="1100"/>
            </a:pPr>
            <a:r>
              <a:rPr lang="en-IN" sz="1400" dirty="0">
                <a:latin typeface="Roboto" panose="020B0604020202020204" charset="0"/>
                <a:ea typeface="Quicksand"/>
                <a:cs typeface="Roboto" panose="020B0604020202020204" charset="0"/>
                <a:sym typeface="Quicksand"/>
              </a:rPr>
              <a:t>North American legal cannabis market size in 2021</a:t>
            </a:r>
            <a:endParaRPr lang="en-IN" sz="1400" dirty="0">
              <a:solidFill>
                <a:srgbClr val="000000"/>
              </a:solidFill>
              <a:latin typeface="Roboto" panose="020B0604020202020204" charset="0"/>
              <a:ea typeface="Quicksand"/>
              <a:cs typeface="Roboto" panose="020B0604020202020204" charset="0"/>
              <a:sym typeface="Quicksand"/>
            </a:endParaRPr>
          </a:p>
        </p:txBody>
      </p:sp>
      <p:sp>
        <p:nvSpPr>
          <p:cNvPr id="18" name="Rectangle 17">
            <a:extLst>
              <a:ext uri="{FF2B5EF4-FFF2-40B4-BE49-F238E27FC236}">
                <a16:creationId xmlns:a16="http://schemas.microsoft.com/office/drawing/2014/main" id="{D8916126-3B3D-4665-A568-1241E1C3027F}"/>
              </a:ext>
            </a:extLst>
          </p:cNvPr>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2407" y="5256465"/>
            <a:ext cx="535376" cy="535376"/>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809" y="3972735"/>
            <a:ext cx="509308" cy="509308"/>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966" y="2658091"/>
            <a:ext cx="461051" cy="461051"/>
          </a:xfrm>
          <a:prstGeom prst="rect">
            <a:avLst/>
          </a:prstGeom>
        </p:spPr>
      </p:pic>
      <p:sp>
        <p:nvSpPr>
          <p:cNvPr id="29" name="Google Shape;135;p4">
            <a:extLst>
              <a:ext uri="{FF2B5EF4-FFF2-40B4-BE49-F238E27FC236}">
                <a16:creationId xmlns:a16="http://schemas.microsoft.com/office/drawing/2014/main" id="{ECB1E902-D5E4-4F3C-941F-AA83E46C6BD0}"/>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11</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6" name="Picture 5">
            <a:extLst>
              <a:ext uri="{FF2B5EF4-FFF2-40B4-BE49-F238E27FC236}">
                <a16:creationId xmlns:a16="http://schemas.microsoft.com/office/drawing/2014/main" id="{1F0B4BC9-A610-55A5-B418-52F81CE76C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157229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864617-70B6-4E0D-B90E-243652BA6037}"/>
              </a:ext>
            </a:extLst>
          </p:cNvPr>
          <p:cNvSpPr/>
          <p:nvPr/>
        </p:nvSpPr>
        <p:spPr>
          <a:xfrm>
            <a:off x="0" y="3682152"/>
            <a:ext cx="12192000" cy="19743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1" name="Google Shape;240;p30">
            <a:extLst>
              <a:ext uri="{FF2B5EF4-FFF2-40B4-BE49-F238E27FC236}">
                <a16:creationId xmlns:a16="http://schemas.microsoft.com/office/drawing/2014/main" id="{9ECAE9D5-4596-4245-8C77-65EBF8C22278}"/>
              </a:ext>
            </a:extLst>
          </p:cNvPr>
          <p:cNvSpPr txBox="1"/>
          <p:nvPr/>
        </p:nvSpPr>
        <p:spPr>
          <a:xfrm>
            <a:off x="128185" y="106222"/>
            <a:ext cx="11902493"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Competitive Advantage &amp; Analysis</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3" name="Rectangle 2"/>
          <p:cNvSpPr/>
          <p:nvPr/>
        </p:nvSpPr>
        <p:spPr>
          <a:xfrm>
            <a:off x="4073562" y="1688691"/>
            <a:ext cx="4073562" cy="197431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 name="Rectangle 1"/>
          <p:cNvSpPr/>
          <p:nvPr/>
        </p:nvSpPr>
        <p:spPr>
          <a:xfrm>
            <a:off x="0" y="1688691"/>
            <a:ext cx="4073562" cy="1974316"/>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4" name="Rectangle 3"/>
          <p:cNvSpPr/>
          <p:nvPr/>
        </p:nvSpPr>
        <p:spPr>
          <a:xfrm>
            <a:off x="8118438" y="1688691"/>
            <a:ext cx="4073562" cy="1974316"/>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6" name="Rectangle 5"/>
          <p:cNvSpPr/>
          <p:nvPr/>
        </p:nvSpPr>
        <p:spPr>
          <a:xfrm>
            <a:off x="4073562" y="3663007"/>
            <a:ext cx="4073562" cy="1974316"/>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8" name="Rectangle 7"/>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2" name="TextBox 11">
            <a:extLst>
              <a:ext uri="{FF2B5EF4-FFF2-40B4-BE49-F238E27FC236}">
                <a16:creationId xmlns:a16="http://schemas.microsoft.com/office/drawing/2014/main" id="{D01660D4-76A0-446E-B108-A4B8FFB9CFB1}"/>
              </a:ext>
            </a:extLst>
          </p:cNvPr>
          <p:cNvSpPr txBox="1"/>
          <p:nvPr/>
        </p:nvSpPr>
        <p:spPr>
          <a:xfrm>
            <a:off x="243152" y="970102"/>
            <a:ext cx="11583087" cy="584775"/>
          </a:xfrm>
          <a:prstGeom prst="rect">
            <a:avLst/>
          </a:prstGeom>
          <a:noFill/>
        </p:spPr>
        <p:txBody>
          <a:bodyPr wrap="square" rtlCol="0">
            <a:spAutoFit/>
          </a:bodyPr>
          <a:lstStyle/>
          <a:p>
            <a:pPr algn="ctr"/>
            <a:r>
              <a:rPr lang="en-US" sz="1600" dirty="0">
                <a:latin typeface="Roboto" panose="020B0604020202020204" charset="0"/>
                <a:cs typeface="Roboto" panose="020B0604020202020204" charset="0"/>
              </a:rPr>
              <a:t>Though we are concerned about the competition we are confident that our brand has a first-mover advantage in acquiring a sizable provider network. Other factors weigh in our favor are:</a:t>
            </a:r>
          </a:p>
        </p:txBody>
      </p:sp>
      <p:sp>
        <p:nvSpPr>
          <p:cNvPr id="13" name="TextBox 12">
            <a:extLst>
              <a:ext uri="{FF2B5EF4-FFF2-40B4-BE49-F238E27FC236}">
                <a16:creationId xmlns:a16="http://schemas.microsoft.com/office/drawing/2014/main" id="{0542BC1C-9D1D-9342-B4B7-4614796FCECE}"/>
              </a:ext>
            </a:extLst>
          </p:cNvPr>
          <p:cNvSpPr txBox="1"/>
          <p:nvPr/>
        </p:nvSpPr>
        <p:spPr>
          <a:xfrm>
            <a:off x="215516" y="2360958"/>
            <a:ext cx="3691778" cy="1384995"/>
          </a:xfrm>
          <a:prstGeom prst="rect">
            <a:avLst/>
          </a:prstGeom>
          <a:noFill/>
        </p:spPr>
        <p:txBody>
          <a:bodyPr wrap="square" rtlCol="0">
            <a:spAutoFit/>
          </a:bodyPr>
          <a:lstStyle/>
          <a:p>
            <a:r>
              <a:rPr lang="en-US" sz="1400" b="1" dirty="0">
                <a:solidFill>
                  <a:schemeClr val="bg1"/>
                </a:solidFill>
                <a:latin typeface="Roboto" panose="020B0604020202020204" charset="0"/>
                <a:cs typeface="Roboto" panose="020B0604020202020204" charset="0"/>
              </a:rPr>
              <a:t>Major Carriers Are Cautious   </a:t>
            </a:r>
          </a:p>
          <a:p>
            <a:r>
              <a:rPr lang="en-US" sz="1400" dirty="0">
                <a:solidFill>
                  <a:schemeClr val="bg1"/>
                </a:solidFill>
                <a:latin typeface="Roboto" panose="020B0604020202020204" charset="0"/>
                <a:cs typeface="Roboto" panose="020B0604020202020204" charset="0"/>
              </a:rPr>
              <a:t>Since cannabis is not legal federally, many major insurance carriers will not jeopardize their multi-billion-dollar Medicare/Medicaid contracts by doing business in this sector.  </a:t>
            </a:r>
          </a:p>
          <a:p>
            <a:endParaRPr lang="en-US" sz="1400" dirty="0">
              <a:solidFill>
                <a:schemeClr val="bg1"/>
              </a:solidFill>
              <a:latin typeface="Roboto" panose="020B0604020202020204" charset="0"/>
              <a:cs typeface="Roboto" panose="020B0604020202020204" charset="0"/>
            </a:endParaRPr>
          </a:p>
        </p:txBody>
      </p:sp>
      <p:sp>
        <p:nvSpPr>
          <p:cNvPr id="14" name="TextBox 13">
            <a:extLst>
              <a:ext uri="{FF2B5EF4-FFF2-40B4-BE49-F238E27FC236}">
                <a16:creationId xmlns:a16="http://schemas.microsoft.com/office/drawing/2014/main" id="{9918BC28-0F6A-0746-945F-81B83E45424B}"/>
              </a:ext>
            </a:extLst>
          </p:cNvPr>
          <p:cNvSpPr txBox="1"/>
          <p:nvPr/>
        </p:nvSpPr>
        <p:spPr>
          <a:xfrm>
            <a:off x="3805896" y="2314017"/>
            <a:ext cx="4099523" cy="954107"/>
          </a:xfrm>
          <a:prstGeom prst="rect">
            <a:avLst/>
          </a:prstGeom>
          <a:noFill/>
        </p:spPr>
        <p:txBody>
          <a:bodyPr wrap="square" rtlCol="0">
            <a:spAutoFit/>
          </a:bodyPr>
          <a:lstStyle/>
          <a:p>
            <a:pPr lvl="1"/>
            <a:r>
              <a:rPr lang="en-US" sz="1400" b="1" dirty="0">
                <a:latin typeface="Roboto" panose="020B0604020202020204" charset="0"/>
                <a:cs typeface="Roboto" panose="020B0604020202020204" charset="0"/>
              </a:rPr>
              <a:t>Major Carriers Are Wealthy</a:t>
            </a:r>
          </a:p>
          <a:p>
            <a:pPr lvl="1"/>
            <a:r>
              <a:rPr lang="en-US" sz="1400" dirty="0">
                <a:latin typeface="Roboto" panose="020B0604020202020204" charset="0"/>
                <a:cs typeface="Roboto" panose="020B0604020202020204" charset="0"/>
              </a:rPr>
              <a:t>Major and mid sized carriers usually concentrate on acquiring market share as opposed to creating it.</a:t>
            </a:r>
          </a:p>
        </p:txBody>
      </p:sp>
      <p:sp>
        <p:nvSpPr>
          <p:cNvPr id="15" name="Google Shape;184;p22">
            <a:extLst>
              <a:ext uri="{FF2B5EF4-FFF2-40B4-BE49-F238E27FC236}">
                <a16:creationId xmlns:a16="http://schemas.microsoft.com/office/drawing/2014/main" id="{249C2165-6836-4951-9FDD-F8EA0136D71A}"/>
              </a:ext>
            </a:extLst>
          </p:cNvPr>
          <p:cNvSpPr txBox="1"/>
          <p:nvPr/>
        </p:nvSpPr>
        <p:spPr>
          <a:xfrm>
            <a:off x="8159308" y="2312256"/>
            <a:ext cx="3841214" cy="1077270"/>
          </a:xfrm>
          <a:prstGeom prst="rect">
            <a:avLst/>
          </a:prstGeom>
          <a:noFill/>
          <a:ln>
            <a:noFill/>
          </a:ln>
        </p:spPr>
        <p:txBody>
          <a:bodyPr spcFirstLastPara="1" wrap="square" lIns="106706" tIns="106706" rIns="106706" bIns="106706" anchor="t" anchorCtr="0">
            <a:spAutoFit/>
          </a:bodyPr>
          <a:lstStyle/>
          <a:p>
            <a:pPr marL="192688"/>
            <a:r>
              <a:rPr lang="en-US" sz="1400" b="1" dirty="0">
                <a:solidFill>
                  <a:schemeClr val="bg1"/>
                </a:solidFill>
                <a:latin typeface="Roboto" panose="020B0604020202020204" charset="0"/>
                <a:cs typeface="Roboto" panose="020B0604020202020204" charset="0"/>
              </a:rPr>
              <a:t>Sizeable Reach Established</a:t>
            </a:r>
          </a:p>
          <a:p>
            <a:pPr marL="192688"/>
            <a:r>
              <a:rPr lang="en-US" sz="1400" dirty="0">
                <a:solidFill>
                  <a:schemeClr val="bg1"/>
                </a:solidFill>
                <a:latin typeface="Roboto" panose="020B0604020202020204" charset="0"/>
                <a:cs typeface="Roboto" panose="020B0604020202020204" charset="0"/>
              </a:rPr>
              <a:t>We have a head start with over </a:t>
            </a:r>
            <a:r>
              <a:rPr lang="en-US" sz="1400" b="1" dirty="0">
                <a:solidFill>
                  <a:schemeClr val="bg1"/>
                </a:solidFill>
                <a:latin typeface="Roboto" panose="020B0604020202020204" charset="0"/>
                <a:cs typeface="Roboto" panose="020B0604020202020204" charset="0"/>
              </a:rPr>
              <a:t>300 providers </a:t>
            </a:r>
            <a:r>
              <a:rPr lang="en-US" sz="1400" dirty="0">
                <a:solidFill>
                  <a:schemeClr val="bg1"/>
                </a:solidFill>
                <a:latin typeface="Roboto" panose="020B0604020202020204" charset="0"/>
                <a:cs typeface="Roboto" panose="020B0604020202020204" charset="0"/>
              </a:rPr>
              <a:t>in our network covering over </a:t>
            </a:r>
            <a:r>
              <a:rPr lang="en-US" sz="1400" b="1" dirty="0">
                <a:solidFill>
                  <a:schemeClr val="bg1"/>
                </a:solidFill>
                <a:latin typeface="Roboto" panose="020B0604020202020204" charset="0"/>
                <a:cs typeface="Roboto" panose="020B0604020202020204" charset="0"/>
              </a:rPr>
              <a:t>20,000 zip codes </a:t>
            </a:r>
            <a:r>
              <a:rPr lang="en-US" sz="1400" dirty="0">
                <a:solidFill>
                  <a:schemeClr val="bg1"/>
                </a:solidFill>
                <a:latin typeface="Roboto" panose="020B0604020202020204" charset="0"/>
                <a:cs typeface="Roboto" panose="020B0604020202020204" charset="0"/>
              </a:rPr>
              <a:t>in the US. </a:t>
            </a:r>
          </a:p>
        </p:txBody>
      </p:sp>
      <p:sp>
        <p:nvSpPr>
          <p:cNvPr id="16" name="Google Shape;184;p22">
            <a:extLst>
              <a:ext uri="{FF2B5EF4-FFF2-40B4-BE49-F238E27FC236}">
                <a16:creationId xmlns:a16="http://schemas.microsoft.com/office/drawing/2014/main" id="{0AA6EEC1-89A5-4910-8D34-7F85078CB5C8}"/>
              </a:ext>
            </a:extLst>
          </p:cNvPr>
          <p:cNvSpPr txBox="1"/>
          <p:nvPr/>
        </p:nvSpPr>
        <p:spPr>
          <a:xfrm>
            <a:off x="22524" y="4331983"/>
            <a:ext cx="3618431" cy="1077270"/>
          </a:xfrm>
          <a:prstGeom prst="rect">
            <a:avLst/>
          </a:prstGeom>
          <a:noFill/>
          <a:ln>
            <a:noFill/>
          </a:ln>
        </p:spPr>
        <p:txBody>
          <a:bodyPr spcFirstLastPara="1" wrap="square" lIns="106706" tIns="106706" rIns="106706" bIns="106706" anchor="t" anchorCtr="0">
            <a:spAutoFit/>
          </a:bodyPr>
          <a:lstStyle/>
          <a:p>
            <a:pPr marL="192688"/>
            <a:r>
              <a:rPr lang="en-US" sz="1400" b="1" dirty="0">
                <a:latin typeface="Roboto" panose="020B0604020202020204" charset="0"/>
                <a:cs typeface="Roboto" panose="020B0604020202020204" charset="0"/>
              </a:rPr>
              <a:t>Sizeable Sales Distribution </a:t>
            </a:r>
          </a:p>
          <a:p>
            <a:pPr marL="192688"/>
            <a:r>
              <a:rPr lang="en-US" sz="1400" dirty="0">
                <a:latin typeface="Roboto" panose="020B0604020202020204" charset="0"/>
                <a:cs typeface="Roboto" panose="020B0604020202020204" charset="0"/>
              </a:rPr>
              <a:t>We have a sizeable and growing sales distribution with 3,000 selling agents and brokerage firms. </a:t>
            </a:r>
          </a:p>
        </p:txBody>
      </p:sp>
      <p:sp>
        <p:nvSpPr>
          <p:cNvPr id="17" name="Google Shape;184;p22">
            <a:extLst>
              <a:ext uri="{FF2B5EF4-FFF2-40B4-BE49-F238E27FC236}">
                <a16:creationId xmlns:a16="http://schemas.microsoft.com/office/drawing/2014/main" id="{3955CE13-DFD1-4558-8A89-5BC3D4958746}"/>
              </a:ext>
            </a:extLst>
          </p:cNvPr>
          <p:cNvSpPr txBox="1"/>
          <p:nvPr/>
        </p:nvSpPr>
        <p:spPr>
          <a:xfrm>
            <a:off x="4098517" y="4331983"/>
            <a:ext cx="3822372" cy="1077270"/>
          </a:xfrm>
          <a:prstGeom prst="rect">
            <a:avLst/>
          </a:prstGeom>
          <a:noFill/>
          <a:ln>
            <a:noFill/>
          </a:ln>
        </p:spPr>
        <p:txBody>
          <a:bodyPr spcFirstLastPara="1" wrap="square" lIns="106706" tIns="106706" rIns="106706" bIns="106706" anchor="t" anchorCtr="0">
            <a:spAutoFit/>
          </a:bodyPr>
          <a:lstStyle/>
          <a:p>
            <a:pPr marL="192405"/>
            <a:r>
              <a:rPr lang="en-US" sz="1400" b="1" dirty="0">
                <a:solidFill>
                  <a:schemeClr val="bg1"/>
                </a:solidFill>
                <a:latin typeface="Roboto" panose="020B0604020202020204" charset="0"/>
                <a:cs typeface="Roboto" panose="020B0604020202020204" charset="0"/>
              </a:rPr>
              <a:t>Great presence in California</a:t>
            </a:r>
          </a:p>
          <a:p>
            <a:pPr marL="192405"/>
            <a:r>
              <a:rPr lang="en-US" sz="1400" dirty="0">
                <a:solidFill>
                  <a:schemeClr val="bg1"/>
                </a:solidFill>
                <a:latin typeface="Roboto" panose="020B0604020202020204" charset="0"/>
                <a:cs typeface="Roboto" panose="020B0604020202020204" charset="0"/>
              </a:rPr>
              <a:t>We cover the entire state of California which has the largest cannabis users per capita in world. </a:t>
            </a:r>
          </a:p>
        </p:txBody>
      </p:sp>
      <p:sp>
        <p:nvSpPr>
          <p:cNvPr id="18" name="Google Shape;184;p22">
            <a:extLst>
              <a:ext uri="{FF2B5EF4-FFF2-40B4-BE49-F238E27FC236}">
                <a16:creationId xmlns:a16="http://schemas.microsoft.com/office/drawing/2014/main" id="{1A92122A-5480-4A27-B2C0-76EA25A04D27}"/>
              </a:ext>
            </a:extLst>
          </p:cNvPr>
          <p:cNvSpPr txBox="1"/>
          <p:nvPr/>
        </p:nvSpPr>
        <p:spPr>
          <a:xfrm>
            <a:off x="8118438" y="4331983"/>
            <a:ext cx="3865582" cy="1292714"/>
          </a:xfrm>
          <a:prstGeom prst="rect">
            <a:avLst/>
          </a:prstGeom>
          <a:noFill/>
          <a:ln>
            <a:noFill/>
          </a:ln>
        </p:spPr>
        <p:txBody>
          <a:bodyPr spcFirstLastPara="1" wrap="square" lIns="106706" tIns="106706" rIns="106706" bIns="106706" anchor="t" anchorCtr="0">
            <a:spAutoFit/>
          </a:bodyPr>
          <a:lstStyle/>
          <a:p>
            <a:pPr marL="192688"/>
            <a:r>
              <a:rPr lang="en-US" sz="1400" b="1" dirty="0">
                <a:latin typeface="Roboto" panose="020B0604020202020204" charset="0"/>
                <a:cs typeface="Roboto" panose="020B0604020202020204" charset="0"/>
              </a:rPr>
              <a:t>Barriers to Entry</a:t>
            </a:r>
          </a:p>
          <a:p>
            <a:pPr marL="192688"/>
            <a:r>
              <a:rPr lang="en-US" sz="1400" dirty="0">
                <a:latin typeface="Roboto" panose="020B0604020202020204" charset="0"/>
                <a:cs typeface="Roboto" panose="020B0604020202020204" charset="0"/>
              </a:rPr>
              <a:t>Other competitors have tried to emulate us and failed. The task of building the infrastructure was proven to be too great for them. </a:t>
            </a:r>
          </a:p>
        </p:txBody>
      </p:sp>
      <p:sp>
        <p:nvSpPr>
          <p:cNvPr id="19" name="TextBox 18">
            <a:extLst>
              <a:ext uri="{FF2B5EF4-FFF2-40B4-BE49-F238E27FC236}">
                <a16:creationId xmlns:a16="http://schemas.microsoft.com/office/drawing/2014/main" id="{D3C307A5-A631-7C49-A5FD-3B86B2A11916}"/>
              </a:ext>
            </a:extLst>
          </p:cNvPr>
          <p:cNvSpPr txBox="1"/>
          <p:nvPr/>
        </p:nvSpPr>
        <p:spPr>
          <a:xfrm>
            <a:off x="-134600" y="5895890"/>
            <a:ext cx="12489885" cy="338554"/>
          </a:xfrm>
          <a:prstGeom prst="rect">
            <a:avLst/>
          </a:prstGeom>
          <a:noFill/>
        </p:spPr>
        <p:txBody>
          <a:bodyPr wrap="square" rtlCol="0">
            <a:spAutoFit/>
          </a:bodyPr>
          <a:lstStyle/>
          <a:p>
            <a:pPr algn="ctr"/>
            <a:r>
              <a:rPr lang="en-US" sz="1600" b="1" u="sng" dirty="0">
                <a:latin typeface="Roboto" panose="020B0604020202020204" charset="0"/>
                <a:cs typeface="Roboto" panose="020B0604020202020204" charset="0"/>
              </a:rPr>
              <a:t>Note</a:t>
            </a:r>
            <a:r>
              <a:rPr lang="en-US" sz="1600" dirty="0">
                <a:latin typeface="Roboto" panose="020B0604020202020204" charset="0"/>
                <a:cs typeface="Roboto" panose="020B0604020202020204" charset="0"/>
              </a:rPr>
              <a:t>: Sunlife covers cannabis, but these are isolated incidences which the policyholder must fight to get these benefits</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37" y="1956319"/>
            <a:ext cx="260354" cy="26035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984" y="1906801"/>
            <a:ext cx="364516" cy="36451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818" y="3873889"/>
            <a:ext cx="395950" cy="39595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3764" y="3839859"/>
            <a:ext cx="442731" cy="442731"/>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36115" y="3990726"/>
            <a:ext cx="278233" cy="278233"/>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2875" y="1894258"/>
            <a:ext cx="377059" cy="377059"/>
          </a:xfrm>
          <a:prstGeom prst="rect">
            <a:avLst/>
          </a:prstGeom>
        </p:spPr>
      </p:pic>
      <p:sp>
        <p:nvSpPr>
          <p:cNvPr id="25" name="Google Shape;135;p4">
            <a:extLst>
              <a:ext uri="{FF2B5EF4-FFF2-40B4-BE49-F238E27FC236}">
                <a16:creationId xmlns:a16="http://schemas.microsoft.com/office/drawing/2014/main" id="{36FC15D5-5BA8-4AD3-92BE-B44D9EA8C013}"/>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12</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5" name="Picture 4">
            <a:extLst>
              <a:ext uri="{FF2B5EF4-FFF2-40B4-BE49-F238E27FC236}">
                <a16:creationId xmlns:a16="http://schemas.microsoft.com/office/drawing/2014/main" id="{54CD88D2-13AE-3807-8F00-75626E963D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92478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0;p30">
            <a:extLst>
              <a:ext uri="{FF2B5EF4-FFF2-40B4-BE49-F238E27FC236}">
                <a16:creationId xmlns:a16="http://schemas.microsoft.com/office/drawing/2014/main" id="{2D447320-364F-4666-94B8-D80266A80982}"/>
              </a:ext>
            </a:extLst>
          </p:cNvPr>
          <p:cNvSpPr txBox="1"/>
          <p:nvPr/>
        </p:nvSpPr>
        <p:spPr>
          <a:xfrm>
            <a:off x="128185" y="92569"/>
            <a:ext cx="8980615"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Go To Market Strategy</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23" name="Rounded Rectangle 22"/>
          <p:cNvSpPr/>
          <p:nvPr/>
        </p:nvSpPr>
        <p:spPr>
          <a:xfrm>
            <a:off x="8273529" y="1204257"/>
            <a:ext cx="3396305" cy="3832968"/>
          </a:xfrm>
          <a:prstGeom prst="roundRect">
            <a:avLst/>
          </a:prstGeom>
          <a:solidFill>
            <a:srgbClr val="4BC683"/>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2" name="Rounded Rectangle 21"/>
          <p:cNvSpPr/>
          <p:nvPr/>
        </p:nvSpPr>
        <p:spPr>
          <a:xfrm>
            <a:off x="4390151" y="1159102"/>
            <a:ext cx="3396305" cy="3832968"/>
          </a:xfrm>
          <a:prstGeom prst="roundRect">
            <a:avLst/>
          </a:prstGeom>
          <a:solidFill>
            <a:srgbClr val="4BC683"/>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1" name="Rounded Rectangle 20"/>
          <p:cNvSpPr/>
          <p:nvPr/>
        </p:nvSpPr>
        <p:spPr>
          <a:xfrm>
            <a:off x="528740" y="1170639"/>
            <a:ext cx="3401332" cy="3832968"/>
          </a:xfrm>
          <a:prstGeom prst="roundRect">
            <a:avLst/>
          </a:prstGeom>
          <a:solidFill>
            <a:srgbClr val="4BC683"/>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9" name="Rounded Rectangle 18"/>
          <p:cNvSpPr/>
          <p:nvPr/>
        </p:nvSpPr>
        <p:spPr>
          <a:xfrm>
            <a:off x="4282889" y="1223502"/>
            <a:ext cx="3289040" cy="3776882"/>
          </a:xfrm>
          <a:prstGeom prst="roundRect">
            <a:avLst/>
          </a:prstGeom>
          <a:solidFill>
            <a:srgbClr val="FFFFFF"/>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0" name="Rounded Rectangle 19"/>
          <p:cNvSpPr/>
          <p:nvPr/>
        </p:nvSpPr>
        <p:spPr>
          <a:xfrm>
            <a:off x="8139272" y="1223502"/>
            <a:ext cx="3289040" cy="3776882"/>
          </a:xfrm>
          <a:prstGeom prst="roundRect">
            <a:avLst/>
          </a:prstGeom>
          <a:solidFill>
            <a:srgbClr val="FFFFFF"/>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9" name="Rounded Rectangle 28"/>
          <p:cNvSpPr/>
          <p:nvPr/>
        </p:nvSpPr>
        <p:spPr>
          <a:xfrm>
            <a:off x="426506" y="1233260"/>
            <a:ext cx="3289040" cy="3768383"/>
          </a:xfrm>
          <a:prstGeom prst="roundRect">
            <a:avLst/>
          </a:prstGeom>
          <a:solidFill>
            <a:srgbClr val="FFFFFF"/>
          </a:solidFill>
          <a:ln w="38100">
            <a:solidFill>
              <a:srgbClr val="4BC68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5" name="Rectangle 4"/>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7" name="TextBox 11">
            <a:extLst>
              <a:ext uri="{FF2B5EF4-FFF2-40B4-BE49-F238E27FC236}">
                <a16:creationId xmlns:a16="http://schemas.microsoft.com/office/drawing/2014/main" id="{5ECF19A5-587F-47A5-973B-D46D552EE9F5}"/>
              </a:ext>
            </a:extLst>
          </p:cNvPr>
          <p:cNvSpPr txBox="1"/>
          <p:nvPr/>
        </p:nvSpPr>
        <p:spPr>
          <a:xfrm>
            <a:off x="314342" y="2770463"/>
            <a:ext cx="3289040" cy="1815882"/>
          </a:xfrm>
          <a:prstGeom prst="rect">
            <a:avLst/>
          </a:prstGeom>
        </p:spPr>
        <p:txBody>
          <a:bodyPr wrap="square" lIns="0" tIns="0" rIns="0" bIns="0" rtlCol="0" anchor="t">
            <a:spAutoFit/>
          </a:bodyPr>
          <a:lstStyle/>
          <a:p>
            <a:pPr marL="555614" lvl="1" indent="-285750">
              <a:spcAft>
                <a:spcPts val="600"/>
              </a:spcAft>
              <a:buClr>
                <a:schemeClr val="tx1"/>
              </a:buClr>
              <a:buFont typeface="Arial" panose="020B0604020202020204" pitchFamily="34" charset="0"/>
              <a:buChar char="•"/>
            </a:pPr>
            <a:r>
              <a:rPr lang="en-US" sz="1200" dirty="0">
                <a:latin typeface="Roboto" panose="020B0604020202020204" charset="0"/>
                <a:cs typeface="Roboto" panose="020B0604020202020204" charset="0"/>
              </a:rPr>
              <a:t>Novus achieves well over 1,000,000 impressions per month with a 0.5% engagement rate to our sales funnel, a significant increase at a fraction of the cost for third-party marketers</a:t>
            </a:r>
          </a:p>
          <a:p>
            <a:pPr marL="269864" lvl="1">
              <a:spcAft>
                <a:spcPts val="600"/>
              </a:spcAft>
              <a:buClr>
                <a:schemeClr val="tx1"/>
              </a:buClr>
            </a:pPr>
            <a:endParaRPr lang="en-US" sz="1200" dirty="0">
              <a:latin typeface="Roboto" panose="020B0604020202020204" charset="0"/>
              <a:cs typeface="Roboto" panose="020B0604020202020204" charset="0"/>
            </a:endParaRPr>
          </a:p>
          <a:p>
            <a:pPr marL="555614" lvl="1" indent="-285750">
              <a:spcAft>
                <a:spcPts val="600"/>
              </a:spcAft>
              <a:buClr>
                <a:schemeClr val="tx1"/>
              </a:buClr>
              <a:buFont typeface="Arial" panose="020B0604020202020204" pitchFamily="34" charset="0"/>
              <a:buChar char="•"/>
            </a:pPr>
            <a:r>
              <a:rPr lang="en-US" sz="1200" dirty="0">
                <a:latin typeface="Roboto" panose="020B0604020202020204" charset="0"/>
                <a:cs typeface="Roboto" panose="020B0604020202020204" charset="0"/>
              </a:rPr>
              <a:t>Achieved a significant increase of 100% in engagement rates from a 0.5% to 0.9% with our branding initiative</a:t>
            </a:r>
          </a:p>
        </p:txBody>
      </p:sp>
      <p:sp>
        <p:nvSpPr>
          <p:cNvPr id="8" name="TextBox 7"/>
          <p:cNvSpPr txBox="1"/>
          <p:nvPr/>
        </p:nvSpPr>
        <p:spPr>
          <a:xfrm>
            <a:off x="473705" y="5424591"/>
            <a:ext cx="11196129" cy="830997"/>
          </a:xfrm>
          <a:prstGeom prst="rect">
            <a:avLst/>
          </a:prstGeom>
          <a:noFill/>
        </p:spPr>
        <p:txBody>
          <a:bodyPr wrap="square" rtlCol="0">
            <a:spAutoFit/>
          </a:bodyPr>
          <a:lstStyle/>
          <a:p>
            <a:pPr algn="ctr"/>
            <a:r>
              <a:rPr lang="en-US" sz="1600" dirty="0"/>
              <a:t>Novus utilizes</a:t>
            </a:r>
            <a:r>
              <a:rPr lang="en-US" sz="1600" b="1" dirty="0"/>
              <a:t> Agent Affiliation, </a:t>
            </a:r>
            <a:r>
              <a:rPr lang="en-US" sz="1600" dirty="0"/>
              <a:t>where our </a:t>
            </a:r>
            <a:r>
              <a:rPr lang="en-US" sz="1600" b="1" dirty="0"/>
              <a:t>3,000 Selling Agents and Brokerage Firms</a:t>
            </a:r>
            <a:r>
              <a:rPr lang="en-US" sz="1600" dirty="0"/>
              <a:t> have a unique auto referral link/URL </a:t>
            </a:r>
            <a:r>
              <a:rPr lang="en-US" sz="1600" b="1" dirty="0"/>
              <a:t>to promote our plans</a:t>
            </a:r>
            <a:r>
              <a:rPr lang="en-US" sz="1600" dirty="0"/>
              <a:t>. The agent's ID is appended to the link so they can track customer visits to our website and auto-register them as their client upon conversion.  </a:t>
            </a:r>
            <a:endParaRPr lang="en-IN" sz="1600" dirty="0">
              <a:latin typeface="Roboto" panose="020B0604020202020204" charset="0"/>
              <a:cs typeface="Roboto" panose="020B0604020202020204" charset="0"/>
            </a:endParaRPr>
          </a:p>
        </p:txBody>
      </p:sp>
      <p:sp>
        <p:nvSpPr>
          <p:cNvPr id="9" name="TextBox 12">
            <a:extLst>
              <a:ext uri="{FF2B5EF4-FFF2-40B4-BE49-F238E27FC236}">
                <a16:creationId xmlns:a16="http://schemas.microsoft.com/office/drawing/2014/main" id="{C369C118-1CB0-4489-BB8B-15F5D87366D7}"/>
              </a:ext>
            </a:extLst>
          </p:cNvPr>
          <p:cNvSpPr txBox="1"/>
          <p:nvPr/>
        </p:nvSpPr>
        <p:spPr>
          <a:xfrm>
            <a:off x="4237731" y="2741578"/>
            <a:ext cx="3123387" cy="1815882"/>
          </a:xfrm>
          <a:prstGeom prst="rect">
            <a:avLst/>
          </a:prstGeom>
        </p:spPr>
        <p:txBody>
          <a:bodyPr wrap="square" lIns="0" tIns="0" rIns="0" bIns="0" rtlCol="0" anchor="t">
            <a:spAutoFit/>
          </a:bodyPr>
          <a:lstStyle/>
          <a:p>
            <a:pPr marL="539728" lvl="1" indent="-269864">
              <a:spcAft>
                <a:spcPts val="600"/>
              </a:spcAft>
              <a:buClr>
                <a:schemeClr val="tx1"/>
              </a:buClr>
              <a:buFont typeface="Arial"/>
              <a:buChar char="•"/>
            </a:pPr>
            <a:r>
              <a:rPr lang="en-US" sz="1200" dirty="0">
                <a:latin typeface="Roboto" panose="020B0604020202020204" charset="0"/>
                <a:cs typeface="Roboto" panose="020B0604020202020204" charset="0"/>
              </a:rPr>
              <a:t>The Company is engaged with 50 notable digital ad data providers and 20 exchanges that will allow advertising that contain the word marijuana and/or cannabis</a:t>
            </a:r>
          </a:p>
          <a:p>
            <a:pPr marL="269864" lvl="1">
              <a:spcAft>
                <a:spcPts val="600"/>
              </a:spcAft>
              <a:buClr>
                <a:schemeClr val="tx1"/>
              </a:buClr>
            </a:pPr>
            <a:endParaRPr lang="en-US" sz="1200" dirty="0">
              <a:latin typeface="Roboto" panose="020B0604020202020204" charset="0"/>
              <a:cs typeface="Roboto" panose="020B0604020202020204" charset="0"/>
            </a:endParaRPr>
          </a:p>
          <a:p>
            <a:pPr marL="539728" lvl="1" indent="-269864">
              <a:spcAft>
                <a:spcPts val="600"/>
              </a:spcAft>
              <a:buClr>
                <a:schemeClr val="tx1"/>
              </a:buClr>
              <a:buFont typeface="Arial"/>
              <a:buChar char="•"/>
            </a:pPr>
            <a:r>
              <a:rPr lang="en-US" sz="1200" dirty="0">
                <a:latin typeface="Roboto" panose="020B0604020202020204" charset="0"/>
                <a:cs typeface="Roboto" panose="020B0604020202020204" charset="0"/>
              </a:rPr>
              <a:t>This will be a game-changer not only for Novus but also for the medical cannabis industry.</a:t>
            </a:r>
          </a:p>
        </p:txBody>
      </p:sp>
      <p:sp>
        <p:nvSpPr>
          <p:cNvPr id="13" name="TextBox 13">
            <a:extLst>
              <a:ext uri="{FF2B5EF4-FFF2-40B4-BE49-F238E27FC236}">
                <a16:creationId xmlns:a16="http://schemas.microsoft.com/office/drawing/2014/main" id="{EE4D0CE4-1B53-4077-8042-6C368DC8815C}"/>
              </a:ext>
            </a:extLst>
          </p:cNvPr>
          <p:cNvSpPr txBox="1"/>
          <p:nvPr/>
        </p:nvSpPr>
        <p:spPr>
          <a:xfrm>
            <a:off x="8139272" y="2741578"/>
            <a:ext cx="3166021" cy="2000548"/>
          </a:xfrm>
          <a:prstGeom prst="rect">
            <a:avLst/>
          </a:prstGeom>
        </p:spPr>
        <p:txBody>
          <a:bodyPr wrap="square" lIns="0" tIns="0" rIns="0" bIns="0" rtlCol="0" anchor="t">
            <a:spAutoFit/>
          </a:bodyPr>
          <a:lstStyle/>
          <a:p>
            <a:pPr marL="539728" lvl="1" indent="-269864">
              <a:spcAft>
                <a:spcPts val="600"/>
              </a:spcAft>
              <a:buClr>
                <a:schemeClr val="tx1"/>
              </a:buClr>
              <a:buFont typeface="Arial"/>
              <a:buChar char="•"/>
            </a:pPr>
            <a:r>
              <a:rPr lang="en-US" sz="1200" dirty="0">
                <a:latin typeface="Roboto" panose="020B0604020202020204" charset="0"/>
                <a:cs typeface="Roboto" panose="020B0604020202020204" charset="0"/>
              </a:rPr>
              <a:t>This technology helps our marketing efforts reach for demographic audience behavior down to the longitude and latitude of our target consumer</a:t>
            </a:r>
          </a:p>
          <a:p>
            <a:pPr marL="539728" lvl="1" indent="-269864">
              <a:spcAft>
                <a:spcPts val="600"/>
              </a:spcAft>
              <a:buClr>
                <a:schemeClr val="tx1"/>
              </a:buClr>
              <a:buFont typeface="Arial"/>
              <a:buChar char="•"/>
            </a:pPr>
            <a:endParaRPr lang="en-US" sz="1200" dirty="0">
              <a:latin typeface="Roboto" panose="020B0604020202020204" charset="0"/>
              <a:cs typeface="Roboto" panose="020B0604020202020204" charset="0"/>
            </a:endParaRPr>
          </a:p>
          <a:p>
            <a:pPr marL="539728" lvl="1" indent="-269864">
              <a:spcAft>
                <a:spcPts val="600"/>
              </a:spcAft>
              <a:buClr>
                <a:schemeClr val="tx1"/>
              </a:buClr>
              <a:buFont typeface="Arial"/>
              <a:buChar char="•"/>
            </a:pPr>
            <a:r>
              <a:rPr lang="en-US" sz="1200" dirty="0">
                <a:latin typeface="Roboto" panose="020B0604020202020204" charset="0"/>
                <a:cs typeface="Roboto" panose="020B0604020202020204" charset="0"/>
              </a:rPr>
              <a:t>This is the best utilization of quality data that can identify our target audience down to every storefront dispensary</a:t>
            </a:r>
          </a:p>
        </p:txBody>
      </p:sp>
      <p:sp>
        <p:nvSpPr>
          <p:cNvPr id="14" name="TextBox 8">
            <a:extLst>
              <a:ext uri="{FF2B5EF4-FFF2-40B4-BE49-F238E27FC236}">
                <a16:creationId xmlns:a16="http://schemas.microsoft.com/office/drawing/2014/main" id="{B3D6A4F7-33A2-49B5-BD32-7B9D14523915}"/>
              </a:ext>
            </a:extLst>
          </p:cNvPr>
          <p:cNvSpPr txBox="1"/>
          <p:nvPr/>
        </p:nvSpPr>
        <p:spPr>
          <a:xfrm>
            <a:off x="-199250" y="2127731"/>
            <a:ext cx="4452985" cy="215444"/>
          </a:xfrm>
          <a:prstGeom prst="rect">
            <a:avLst/>
          </a:prstGeom>
        </p:spPr>
        <p:txBody>
          <a:bodyPr wrap="square" lIns="0" tIns="0" rIns="0" bIns="0" rtlCol="0" anchor="t">
            <a:spAutoFit/>
          </a:bodyPr>
          <a:lstStyle/>
          <a:p>
            <a:pPr algn="ctr"/>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Social Networking</a:t>
            </a:r>
          </a:p>
        </p:txBody>
      </p:sp>
      <p:sp>
        <p:nvSpPr>
          <p:cNvPr id="15" name="TextBox 9">
            <a:extLst>
              <a:ext uri="{FF2B5EF4-FFF2-40B4-BE49-F238E27FC236}">
                <a16:creationId xmlns:a16="http://schemas.microsoft.com/office/drawing/2014/main" id="{004F8AB4-9DCD-4868-A5F4-502AD38AE67B}"/>
              </a:ext>
            </a:extLst>
          </p:cNvPr>
          <p:cNvSpPr txBox="1"/>
          <p:nvPr/>
        </p:nvSpPr>
        <p:spPr>
          <a:xfrm>
            <a:off x="4387992" y="2122885"/>
            <a:ext cx="3107896" cy="430887"/>
          </a:xfrm>
          <a:prstGeom prst="rect">
            <a:avLst/>
          </a:prstGeom>
        </p:spPr>
        <p:txBody>
          <a:bodyPr wrap="square" lIns="0" tIns="0" rIns="0" bIns="0" rtlCol="0" anchor="t">
            <a:spAutoFit/>
          </a:bodyPr>
          <a:lstStyle/>
          <a:p>
            <a:pPr algn="ctr"/>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Digital Ad Dissemination with Ad Exchanges</a:t>
            </a:r>
          </a:p>
        </p:txBody>
      </p:sp>
      <p:sp>
        <p:nvSpPr>
          <p:cNvPr id="16" name="TextBox 10">
            <a:extLst>
              <a:ext uri="{FF2B5EF4-FFF2-40B4-BE49-F238E27FC236}">
                <a16:creationId xmlns:a16="http://schemas.microsoft.com/office/drawing/2014/main" id="{BF5AED9F-3495-4CAB-A2EF-91E227C0389D}"/>
              </a:ext>
            </a:extLst>
          </p:cNvPr>
          <p:cNvSpPr txBox="1"/>
          <p:nvPr/>
        </p:nvSpPr>
        <p:spPr>
          <a:xfrm>
            <a:off x="8237617" y="2122885"/>
            <a:ext cx="3272854" cy="430887"/>
          </a:xfrm>
          <a:prstGeom prst="rect">
            <a:avLst/>
          </a:prstGeom>
        </p:spPr>
        <p:txBody>
          <a:bodyPr wrap="square" lIns="0" tIns="0" rIns="0" bIns="0" rtlCol="0" anchor="t">
            <a:spAutoFit/>
          </a:bodyPr>
          <a:lstStyle/>
          <a:p>
            <a:pPr algn="ctr"/>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Programmatic Marketing Proximity Targeting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6440" y="1413639"/>
            <a:ext cx="554701" cy="55470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499" y="1391552"/>
            <a:ext cx="613819" cy="61381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80" y="1431728"/>
            <a:ext cx="588048" cy="588048"/>
          </a:xfrm>
          <a:prstGeom prst="rect">
            <a:avLst/>
          </a:prstGeom>
        </p:spPr>
      </p:pic>
      <p:sp>
        <p:nvSpPr>
          <p:cNvPr id="24" name="Google Shape;135;p4">
            <a:extLst>
              <a:ext uri="{FF2B5EF4-FFF2-40B4-BE49-F238E27FC236}">
                <a16:creationId xmlns:a16="http://schemas.microsoft.com/office/drawing/2014/main" id="{45DF0C56-A0E5-40F1-80C2-0305C25818B4}"/>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13</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5EFCF296-A76D-0EB2-29FE-F18059A81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6232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15">
            <a:extLst>
              <a:ext uri="{FF2B5EF4-FFF2-40B4-BE49-F238E27FC236}">
                <a16:creationId xmlns:a16="http://schemas.microsoft.com/office/drawing/2014/main" id="{B91E3C35-AFCA-444C-9D68-3503AEEEF7B5}"/>
              </a:ext>
            </a:extLst>
          </p:cNvPr>
          <p:cNvSpPr/>
          <p:nvPr/>
        </p:nvSpPr>
        <p:spPr>
          <a:xfrm>
            <a:off x="8119691" y="4283861"/>
            <a:ext cx="3190129"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4" name="Rectangle: Rounded Corners 15">
            <a:extLst>
              <a:ext uri="{FF2B5EF4-FFF2-40B4-BE49-F238E27FC236}">
                <a16:creationId xmlns:a16="http://schemas.microsoft.com/office/drawing/2014/main" id="{B91E3C35-AFCA-444C-9D68-3503AEEEF7B5}"/>
              </a:ext>
            </a:extLst>
          </p:cNvPr>
          <p:cNvSpPr/>
          <p:nvPr/>
        </p:nvSpPr>
        <p:spPr>
          <a:xfrm>
            <a:off x="8119691" y="1001777"/>
            <a:ext cx="3190129"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6" name="Rectangle: Rounded Corners 15">
            <a:extLst>
              <a:ext uri="{FF2B5EF4-FFF2-40B4-BE49-F238E27FC236}">
                <a16:creationId xmlns:a16="http://schemas.microsoft.com/office/drawing/2014/main" id="{B91E3C35-AFCA-444C-9D68-3503AEEEF7B5}"/>
              </a:ext>
            </a:extLst>
          </p:cNvPr>
          <p:cNvSpPr/>
          <p:nvPr/>
        </p:nvSpPr>
        <p:spPr>
          <a:xfrm>
            <a:off x="8119691" y="2639659"/>
            <a:ext cx="3190129"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1" name="Rectangle: Rounded Corners 15">
            <a:extLst>
              <a:ext uri="{FF2B5EF4-FFF2-40B4-BE49-F238E27FC236}">
                <a16:creationId xmlns:a16="http://schemas.microsoft.com/office/drawing/2014/main" id="{B91E3C35-AFCA-444C-9D68-3503AEEEF7B5}"/>
              </a:ext>
            </a:extLst>
          </p:cNvPr>
          <p:cNvSpPr/>
          <p:nvPr/>
        </p:nvSpPr>
        <p:spPr>
          <a:xfrm>
            <a:off x="4294037" y="1001777"/>
            <a:ext cx="3309397"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2" name="Rectangle: Rounded Corners 15">
            <a:extLst>
              <a:ext uri="{FF2B5EF4-FFF2-40B4-BE49-F238E27FC236}">
                <a16:creationId xmlns:a16="http://schemas.microsoft.com/office/drawing/2014/main" id="{B91E3C35-AFCA-444C-9D68-3503AEEEF7B5}"/>
              </a:ext>
            </a:extLst>
          </p:cNvPr>
          <p:cNvSpPr/>
          <p:nvPr/>
        </p:nvSpPr>
        <p:spPr>
          <a:xfrm>
            <a:off x="4294037" y="4283861"/>
            <a:ext cx="3309397"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3" name="Rectangle: Rounded Corners 15">
            <a:extLst>
              <a:ext uri="{FF2B5EF4-FFF2-40B4-BE49-F238E27FC236}">
                <a16:creationId xmlns:a16="http://schemas.microsoft.com/office/drawing/2014/main" id="{B91E3C35-AFCA-444C-9D68-3503AEEEF7B5}"/>
              </a:ext>
            </a:extLst>
          </p:cNvPr>
          <p:cNvSpPr/>
          <p:nvPr/>
        </p:nvSpPr>
        <p:spPr>
          <a:xfrm>
            <a:off x="4294037" y="2639659"/>
            <a:ext cx="3309397"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20" name="Rectangle: Rounded Corners 15">
            <a:extLst>
              <a:ext uri="{FF2B5EF4-FFF2-40B4-BE49-F238E27FC236}">
                <a16:creationId xmlns:a16="http://schemas.microsoft.com/office/drawing/2014/main" id="{B91E3C35-AFCA-444C-9D68-3503AEEEF7B5}"/>
              </a:ext>
            </a:extLst>
          </p:cNvPr>
          <p:cNvSpPr/>
          <p:nvPr/>
        </p:nvSpPr>
        <p:spPr>
          <a:xfrm>
            <a:off x="1252664" y="1001777"/>
            <a:ext cx="2525116"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19" name="Rectangle: Rounded Corners 15">
            <a:extLst>
              <a:ext uri="{FF2B5EF4-FFF2-40B4-BE49-F238E27FC236}">
                <a16:creationId xmlns:a16="http://schemas.microsoft.com/office/drawing/2014/main" id="{B91E3C35-AFCA-444C-9D68-3503AEEEF7B5}"/>
              </a:ext>
            </a:extLst>
          </p:cNvPr>
          <p:cNvSpPr/>
          <p:nvPr/>
        </p:nvSpPr>
        <p:spPr>
          <a:xfrm>
            <a:off x="1252664" y="4283861"/>
            <a:ext cx="2525116"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16" name="Rectangle: Rounded Corners 15">
            <a:extLst>
              <a:ext uri="{FF2B5EF4-FFF2-40B4-BE49-F238E27FC236}">
                <a16:creationId xmlns:a16="http://schemas.microsoft.com/office/drawing/2014/main" id="{B91E3C35-AFCA-444C-9D68-3503AEEEF7B5}"/>
              </a:ext>
            </a:extLst>
          </p:cNvPr>
          <p:cNvSpPr/>
          <p:nvPr/>
        </p:nvSpPr>
        <p:spPr>
          <a:xfrm>
            <a:off x="1252664" y="2639659"/>
            <a:ext cx="2525116" cy="1475932"/>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B0604020202020204" charset="0"/>
                <a:ea typeface="Roboto" panose="02000000000000000000" pitchFamily="2" charset="0"/>
                <a:cs typeface="Roboto" panose="020B0604020202020204" charset="0"/>
              </a:rPr>
              <a:t>C</a:t>
            </a:r>
          </a:p>
        </p:txBody>
      </p:sp>
      <p:sp>
        <p:nvSpPr>
          <p:cNvPr id="15" name="Rectangle 14"/>
          <p:cNvSpPr/>
          <p:nvPr/>
        </p:nvSpPr>
        <p:spPr>
          <a:xfrm>
            <a:off x="0" y="6287010"/>
            <a:ext cx="12192000" cy="570989"/>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5" name="Rectangle 4"/>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6" name="Picture 5"/>
          <p:cNvPicPr>
            <a:picLocks noChangeAspect="1"/>
          </p:cNvPicPr>
          <p:nvPr/>
        </p:nvPicPr>
        <p:blipFill>
          <a:blip r:embed="rId2"/>
          <a:stretch>
            <a:fillRect/>
          </a:stretch>
        </p:blipFill>
        <p:spPr>
          <a:xfrm>
            <a:off x="4412846" y="1454456"/>
            <a:ext cx="3132675" cy="561826"/>
          </a:xfrm>
          <a:prstGeom prst="rect">
            <a:avLst/>
          </a:prstGeom>
        </p:spPr>
      </p:pic>
      <p:pic>
        <p:nvPicPr>
          <p:cNvPr id="7" name="Picture 6"/>
          <p:cNvPicPr>
            <a:picLocks noChangeAspect="1"/>
          </p:cNvPicPr>
          <p:nvPr/>
        </p:nvPicPr>
        <p:blipFill>
          <a:blip r:embed="rId3"/>
          <a:stretch>
            <a:fillRect/>
          </a:stretch>
        </p:blipFill>
        <p:spPr>
          <a:xfrm>
            <a:off x="8488653" y="1296911"/>
            <a:ext cx="2452204" cy="876916"/>
          </a:xfrm>
          <a:prstGeom prst="rect">
            <a:avLst/>
          </a:prstGeom>
        </p:spPr>
      </p:pic>
      <p:pic>
        <p:nvPicPr>
          <p:cNvPr id="8" name="Picture 6" descr="Elevate Wellness – Well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875" y="3066635"/>
            <a:ext cx="2632615" cy="6211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8389314" y="3029417"/>
            <a:ext cx="2732958" cy="695550"/>
          </a:xfrm>
          <a:prstGeom prst="rect">
            <a:avLst/>
          </a:prstGeom>
        </p:spPr>
      </p:pic>
      <p:pic>
        <p:nvPicPr>
          <p:cNvPr id="10" name="Picture 9"/>
          <p:cNvPicPr>
            <a:picLocks noChangeAspect="1"/>
          </p:cNvPicPr>
          <p:nvPr/>
        </p:nvPicPr>
        <p:blipFill rotWithShape="1">
          <a:blip r:embed="rId6"/>
          <a:srcRect t="25533" b="22286"/>
          <a:stretch/>
        </p:blipFill>
        <p:spPr>
          <a:xfrm>
            <a:off x="4821140" y="4482848"/>
            <a:ext cx="2549719" cy="996556"/>
          </a:xfrm>
          <a:prstGeom prst="rect">
            <a:avLst/>
          </a:prstGeom>
        </p:spPr>
      </p:pic>
      <p:pic>
        <p:nvPicPr>
          <p:cNvPr id="11" name="Picture 10"/>
          <p:cNvPicPr>
            <a:picLocks noChangeAspect="1"/>
          </p:cNvPicPr>
          <p:nvPr/>
        </p:nvPicPr>
        <p:blipFill rotWithShape="1">
          <a:blip r:embed="rId7"/>
          <a:srcRect l="6706" t="31542" r="3925" b="29208"/>
          <a:stretch/>
        </p:blipFill>
        <p:spPr>
          <a:xfrm>
            <a:off x="8411967" y="4390931"/>
            <a:ext cx="2687652" cy="1180387"/>
          </a:xfrm>
          <a:prstGeom prst="rect">
            <a:avLst/>
          </a:prstGeom>
        </p:spPr>
      </p:pic>
      <p:pic>
        <p:nvPicPr>
          <p:cNvPr id="12" name="Picture 11"/>
          <p:cNvPicPr>
            <a:picLocks noChangeAspect="1"/>
          </p:cNvPicPr>
          <p:nvPr/>
        </p:nvPicPr>
        <p:blipFill>
          <a:blip r:embed="rId8"/>
          <a:stretch>
            <a:fillRect/>
          </a:stretch>
        </p:blipFill>
        <p:spPr>
          <a:xfrm>
            <a:off x="1627074" y="1427666"/>
            <a:ext cx="1753677" cy="615406"/>
          </a:xfrm>
          <a:prstGeom prst="rect">
            <a:avLst/>
          </a:prstGeom>
        </p:spPr>
      </p:pic>
      <p:pic>
        <p:nvPicPr>
          <p:cNvPr id="13" name="Picture 12"/>
          <p:cNvPicPr>
            <a:picLocks noChangeAspect="1"/>
          </p:cNvPicPr>
          <p:nvPr/>
        </p:nvPicPr>
        <p:blipFill>
          <a:blip r:embed="rId9"/>
          <a:stretch>
            <a:fillRect/>
          </a:stretch>
        </p:blipFill>
        <p:spPr>
          <a:xfrm>
            <a:off x="1460633" y="2725118"/>
            <a:ext cx="2109178" cy="1304148"/>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5603" t="24656" r="5729" b="25088"/>
          <a:stretch/>
        </p:blipFill>
        <p:spPr>
          <a:xfrm>
            <a:off x="1316972" y="4599099"/>
            <a:ext cx="2396500" cy="764053"/>
          </a:xfrm>
          <a:prstGeom prst="rect">
            <a:avLst/>
          </a:prstGeom>
        </p:spPr>
      </p:pic>
      <p:sp>
        <p:nvSpPr>
          <p:cNvPr id="27" name="Google Shape;240;p30">
            <a:extLst>
              <a:ext uri="{FF2B5EF4-FFF2-40B4-BE49-F238E27FC236}">
                <a16:creationId xmlns:a16="http://schemas.microsoft.com/office/drawing/2014/main" id="{833C6121-3831-465A-A832-E1E7ED43C2FB}"/>
              </a:ext>
            </a:extLst>
          </p:cNvPr>
          <p:cNvSpPr txBox="1"/>
          <p:nvPr/>
        </p:nvSpPr>
        <p:spPr>
          <a:xfrm>
            <a:off x="128185" y="92569"/>
            <a:ext cx="8980615"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Partnerships</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29" name="Google Shape;135;p4">
            <a:extLst>
              <a:ext uri="{FF2B5EF4-FFF2-40B4-BE49-F238E27FC236}">
                <a16:creationId xmlns:a16="http://schemas.microsoft.com/office/drawing/2014/main" id="{E336DB0A-2D65-400B-9305-7B697C2AF572}"/>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14</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4A0E8C5B-522A-8E21-04CE-60CAAA66E3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419364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5">
            <a:extLst>
              <a:ext uri="{FF2B5EF4-FFF2-40B4-BE49-F238E27FC236}">
                <a16:creationId xmlns:a16="http://schemas.microsoft.com/office/drawing/2014/main" id="{C133EB52-7C4E-4220-A750-C5D319F051EB}"/>
              </a:ext>
            </a:extLst>
          </p:cNvPr>
          <p:cNvSpPr/>
          <p:nvPr/>
        </p:nvSpPr>
        <p:spPr>
          <a:xfrm>
            <a:off x="352694" y="4126802"/>
            <a:ext cx="3574871" cy="1805881"/>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5">
            <a:extLst>
              <a:ext uri="{FF2B5EF4-FFF2-40B4-BE49-F238E27FC236}">
                <a16:creationId xmlns:a16="http://schemas.microsoft.com/office/drawing/2014/main" id="{C133EB52-7C4E-4220-A750-C5D319F051EB}"/>
              </a:ext>
            </a:extLst>
          </p:cNvPr>
          <p:cNvSpPr/>
          <p:nvPr/>
        </p:nvSpPr>
        <p:spPr>
          <a:xfrm>
            <a:off x="4401506" y="4126802"/>
            <a:ext cx="3574871" cy="2447109"/>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5">
            <a:extLst>
              <a:ext uri="{FF2B5EF4-FFF2-40B4-BE49-F238E27FC236}">
                <a16:creationId xmlns:a16="http://schemas.microsoft.com/office/drawing/2014/main" id="{C133EB52-7C4E-4220-A750-C5D319F051EB}"/>
              </a:ext>
            </a:extLst>
          </p:cNvPr>
          <p:cNvSpPr/>
          <p:nvPr/>
        </p:nvSpPr>
        <p:spPr>
          <a:xfrm>
            <a:off x="8312684" y="4126802"/>
            <a:ext cx="3574871" cy="2447109"/>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9" name="Rectangle: Rounded Corners 15">
            <a:extLst>
              <a:ext uri="{FF2B5EF4-FFF2-40B4-BE49-F238E27FC236}">
                <a16:creationId xmlns:a16="http://schemas.microsoft.com/office/drawing/2014/main" id="{C133EB52-7C4E-4220-A750-C5D319F051EB}"/>
              </a:ext>
            </a:extLst>
          </p:cNvPr>
          <p:cNvSpPr/>
          <p:nvPr/>
        </p:nvSpPr>
        <p:spPr>
          <a:xfrm>
            <a:off x="352694" y="957168"/>
            <a:ext cx="3574871" cy="2055998"/>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a:extLst>
              <a:ext uri="{FF2B5EF4-FFF2-40B4-BE49-F238E27FC236}">
                <a16:creationId xmlns:a16="http://schemas.microsoft.com/office/drawing/2014/main" id="{C133EB52-7C4E-4220-A750-C5D319F051EB}"/>
              </a:ext>
            </a:extLst>
          </p:cNvPr>
          <p:cNvSpPr/>
          <p:nvPr/>
        </p:nvSpPr>
        <p:spPr>
          <a:xfrm>
            <a:off x="4401506" y="957168"/>
            <a:ext cx="3574871" cy="2055998"/>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5">
            <a:extLst>
              <a:ext uri="{FF2B5EF4-FFF2-40B4-BE49-F238E27FC236}">
                <a16:creationId xmlns:a16="http://schemas.microsoft.com/office/drawing/2014/main" id="{C133EB52-7C4E-4220-A750-C5D319F051EB}"/>
              </a:ext>
            </a:extLst>
          </p:cNvPr>
          <p:cNvSpPr/>
          <p:nvPr/>
        </p:nvSpPr>
        <p:spPr>
          <a:xfrm>
            <a:off x="8312684" y="957168"/>
            <a:ext cx="3574871" cy="2055998"/>
          </a:xfrm>
          <a:prstGeom prst="roundRect">
            <a:avLst>
              <a:gd name="adj" fmla="val 14272"/>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4C365BF-87C2-D340-866F-0BDC36FD9112}"/>
              </a:ext>
            </a:extLst>
          </p:cNvPr>
          <p:cNvSpPr txBox="1"/>
          <p:nvPr/>
        </p:nvSpPr>
        <p:spPr>
          <a:xfrm>
            <a:off x="0" y="3359020"/>
            <a:ext cx="3714478" cy="584775"/>
          </a:xfrm>
          <a:prstGeom prst="rect">
            <a:avLst/>
          </a:prstGeom>
          <a:noFill/>
        </p:spPr>
        <p:txBody>
          <a:bodyPr wrap="none" rtlCol="0">
            <a:spAutoFit/>
          </a:bodyPr>
          <a:lstStyle/>
          <a:p>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 Growth Roadmap</a:t>
            </a:r>
          </a:p>
        </p:txBody>
      </p:sp>
      <p:sp>
        <p:nvSpPr>
          <p:cNvPr id="13" name="Rectangle 12"/>
          <p:cNvSpPr/>
          <p:nvPr/>
        </p:nvSpPr>
        <p:spPr>
          <a:xfrm>
            <a:off x="-1" y="3339976"/>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7" name="Rectangle 16"/>
          <p:cNvSpPr/>
          <p:nvPr/>
        </p:nvSpPr>
        <p:spPr>
          <a:xfrm>
            <a:off x="779527" y="1354729"/>
            <a:ext cx="3216855" cy="1428083"/>
          </a:xfrm>
          <a:prstGeom prst="rect">
            <a:avLst/>
          </a:prstGeom>
        </p:spPr>
        <p:txBody>
          <a:bodyPr wrap="square">
            <a:spAutoFit/>
          </a:bodyPr>
          <a:lstStyle/>
          <a:p>
            <a:pPr lvl="1">
              <a:spcBef>
                <a:spcPts val="210"/>
              </a:spcBef>
            </a:pPr>
            <a:r>
              <a:rPr lang="en-US" sz="1200" dirty="0">
                <a:solidFill>
                  <a:schemeClr val="dk1"/>
                </a:solidFill>
                <a:latin typeface="Roboto" panose="020B0604020202020204" charset="0"/>
                <a:cs typeface="Roboto" panose="020B0604020202020204" charset="0"/>
              </a:rPr>
              <a:t>Acquire California Insurance Entity</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Develop Provider  Network</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Begun Procuring Agents</a:t>
            </a:r>
          </a:p>
        </p:txBody>
      </p:sp>
      <p:sp>
        <p:nvSpPr>
          <p:cNvPr id="18" name="Rectangle 17"/>
          <p:cNvSpPr/>
          <p:nvPr/>
        </p:nvSpPr>
        <p:spPr>
          <a:xfrm>
            <a:off x="4780947" y="1354729"/>
            <a:ext cx="3157081" cy="1428083"/>
          </a:xfrm>
          <a:prstGeom prst="rect">
            <a:avLst/>
          </a:prstGeom>
        </p:spPr>
        <p:txBody>
          <a:bodyPr wrap="square">
            <a:spAutoFit/>
          </a:bodyPr>
          <a:lstStyle/>
          <a:p>
            <a:pPr lvl="1">
              <a:spcBef>
                <a:spcPts val="210"/>
              </a:spcBef>
            </a:pPr>
            <a:r>
              <a:rPr lang="en-US" sz="1200" dirty="0">
                <a:solidFill>
                  <a:schemeClr val="dk1"/>
                </a:solidFill>
                <a:latin typeface="Roboto" panose="020B0604020202020204" charset="0"/>
                <a:cs typeface="Roboto" panose="020B0604020202020204" charset="0"/>
              </a:rPr>
              <a:t>Hit 100 Providers</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Hit 1000 Policy sign-ups</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Signed First Health Carrier Partner</a:t>
            </a:r>
          </a:p>
        </p:txBody>
      </p:sp>
      <p:sp>
        <p:nvSpPr>
          <p:cNvPr id="19" name="Rectangle 18"/>
          <p:cNvSpPr/>
          <p:nvPr/>
        </p:nvSpPr>
        <p:spPr>
          <a:xfrm>
            <a:off x="8572549" y="1345234"/>
            <a:ext cx="3255603" cy="1428083"/>
          </a:xfrm>
          <a:prstGeom prst="rect">
            <a:avLst/>
          </a:prstGeom>
        </p:spPr>
        <p:txBody>
          <a:bodyPr wrap="square">
            <a:spAutoFit/>
          </a:bodyPr>
          <a:lstStyle/>
          <a:p>
            <a:pPr lvl="1">
              <a:spcBef>
                <a:spcPts val="210"/>
              </a:spcBef>
            </a:pPr>
            <a:r>
              <a:rPr lang="en-US" sz="1200" dirty="0">
                <a:solidFill>
                  <a:schemeClr val="dk1"/>
                </a:solidFill>
                <a:latin typeface="Roboto" panose="020B0604020202020204" charset="0"/>
                <a:cs typeface="Roboto" panose="020B0604020202020204" charset="0"/>
              </a:rPr>
              <a:t>Hit 300 Providers</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Signed Up 12 Health Carrier Partners</a:t>
            </a: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endParaRPr lang="en-US" sz="1200" dirty="0">
              <a:solidFill>
                <a:schemeClr val="dk1"/>
              </a:solidFill>
              <a:latin typeface="Roboto" panose="020B0604020202020204" charset="0"/>
              <a:cs typeface="Roboto" panose="020B0604020202020204" charset="0"/>
            </a:endParaRPr>
          </a:p>
          <a:p>
            <a:pPr lvl="1">
              <a:lnSpc>
                <a:spcPct val="90000"/>
              </a:lnSpc>
              <a:spcBef>
                <a:spcPts val="210"/>
              </a:spcBef>
            </a:pPr>
            <a:r>
              <a:rPr lang="en-US" sz="1200" dirty="0">
                <a:solidFill>
                  <a:schemeClr val="dk1"/>
                </a:solidFill>
                <a:latin typeface="Roboto" panose="020B0604020202020204" charset="0"/>
                <a:cs typeface="Roboto" panose="020B0604020202020204" charset="0"/>
              </a:rPr>
              <a:t>Got Approved To Expand into Canada</a:t>
            </a:r>
          </a:p>
        </p:txBody>
      </p:sp>
      <p:sp>
        <p:nvSpPr>
          <p:cNvPr id="20" name="Oval 19"/>
          <p:cNvSpPr/>
          <p:nvPr/>
        </p:nvSpPr>
        <p:spPr>
          <a:xfrm rot="3600000">
            <a:off x="706495" y="1352620"/>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p:cNvSpPr/>
          <p:nvPr/>
        </p:nvSpPr>
        <p:spPr>
          <a:xfrm rot="3600000">
            <a:off x="706495" y="1852413"/>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p:nvSpPr>
        <p:spPr>
          <a:xfrm rot="3600000">
            <a:off x="706495" y="2428621"/>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p:cNvSpPr/>
          <p:nvPr/>
        </p:nvSpPr>
        <p:spPr>
          <a:xfrm rot="3600000">
            <a:off x="4666627" y="1352620"/>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p:cNvSpPr/>
          <p:nvPr/>
        </p:nvSpPr>
        <p:spPr>
          <a:xfrm rot="3600000">
            <a:off x="4666627" y="1852413"/>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p:cNvSpPr/>
          <p:nvPr/>
        </p:nvSpPr>
        <p:spPr>
          <a:xfrm rot="3600000">
            <a:off x="4666627" y="2428621"/>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p:cNvSpPr/>
          <p:nvPr/>
        </p:nvSpPr>
        <p:spPr>
          <a:xfrm rot="3600000">
            <a:off x="8637134" y="1352620"/>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Oval 26"/>
          <p:cNvSpPr/>
          <p:nvPr/>
        </p:nvSpPr>
        <p:spPr>
          <a:xfrm rot="3600000">
            <a:off x="8637134" y="1852413"/>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27"/>
          <p:cNvSpPr/>
          <p:nvPr/>
        </p:nvSpPr>
        <p:spPr>
          <a:xfrm rot="3600000">
            <a:off x="8637134" y="2428621"/>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Google Shape;552;p30"/>
          <p:cNvSpPr txBox="1"/>
          <p:nvPr/>
        </p:nvSpPr>
        <p:spPr>
          <a:xfrm>
            <a:off x="1631230" y="4045460"/>
            <a:ext cx="846232" cy="276959"/>
          </a:xfrm>
          <a:prstGeom prst="rect">
            <a:avLst/>
          </a:prstGeom>
          <a:solidFill>
            <a:srgbClr val="328F2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Roboto" panose="020B0604020202020204" charset="0"/>
                <a:ea typeface="Arial"/>
                <a:cs typeface="Roboto" panose="020B0604020202020204" charset="0"/>
                <a:sym typeface="Arial"/>
              </a:rPr>
              <a:t>PHASE 1</a:t>
            </a:r>
            <a:endParaRPr sz="1200" b="1" dirty="0">
              <a:solidFill>
                <a:schemeClr val="bg1"/>
              </a:solidFill>
              <a:latin typeface="Roboto" panose="020B0604020202020204" charset="0"/>
              <a:ea typeface="Arial"/>
              <a:cs typeface="Roboto" panose="020B0604020202020204" charset="0"/>
              <a:sym typeface="Arial"/>
            </a:endParaRPr>
          </a:p>
        </p:txBody>
      </p:sp>
      <p:sp>
        <p:nvSpPr>
          <p:cNvPr id="30" name="Google Shape;553;p30"/>
          <p:cNvSpPr txBox="1"/>
          <p:nvPr/>
        </p:nvSpPr>
        <p:spPr>
          <a:xfrm>
            <a:off x="5695994" y="4039565"/>
            <a:ext cx="846232" cy="276959"/>
          </a:xfrm>
          <a:prstGeom prst="rect">
            <a:avLst/>
          </a:prstGeom>
          <a:solidFill>
            <a:srgbClr val="328F2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Roboto" panose="020B0604020202020204" charset="0"/>
                <a:ea typeface="Arial"/>
                <a:cs typeface="Roboto" panose="020B0604020202020204" charset="0"/>
                <a:sym typeface="Arial"/>
              </a:rPr>
              <a:t>PHASE  2</a:t>
            </a:r>
            <a:endParaRPr sz="1200" b="1" dirty="0">
              <a:solidFill>
                <a:schemeClr val="bg1"/>
              </a:solidFill>
              <a:latin typeface="Roboto" panose="020B0604020202020204" charset="0"/>
              <a:ea typeface="Arial"/>
              <a:cs typeface="Roboto" panose="020B0604020202020204" charset="0"/>
              <a:sym typeface="Arial"/>
            </a:endParaRPr>
          </a:p>
        </p:txBody>
      </p:sp>
      <p:sp>
        <p:nvSpPr>
          <p:cNvPr id="31" name="Google Shape;554;p30"/>
          <p:cNvSpPr txBox="1"/>
          <p:nvPr/>
        </p:nvSpPr>
        <p:spPr>
          <a:xfrm>
            <a:off x="9651422" y="4039565"/>
            <a:ext cx="906882" cy="276959"/>
          </a:xfrm>
          <a:prstGeom prst="rect">
            <a:avLst/>
          </a:prstGeom>
          <a:solidFill>
            <a:srgbClr val="328F2D"/>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bg1"/>
                </a:solidFill>
                <a:latin typeface="Roboto" panose="020B0604020202020204" charset="0"/>
                <a:ea typeface="Arial"/>
                <a:cs typeface="Roboto" panose="020B0604020202020204" charset="0"/>
                <a:sym typeface="Arial"/>
              </a:rPr>
              <a:t>PHASE 3</a:t>
            </a:r>
            <a:endParaRPr sz="1200" b="1" dirty="0">
              <a:solidFill>
                <a:schemeClr val="bg1"/>
              </a:solidFill>
              <a:latin typeface="Roboto" panose="020B0604020202020204" charset="0"/>
              <a:ea typeface="Arial"/>
              <a:cs typeface="Roboto" panose="020B0604020202020204" charset="0"/>
              <a:sym typeface="Arial"/>
            </a:endParaRPr>
          </a:p>
        </p:txBody>
      </p:sp>
      <p:sp>
        <p:nvSpPr>
          <p:cNvPr id="34" name="Rectangle 33"/>
          <p:cNvSpPr/>
          <p:nvPr/>
        </p:nvSpPr>
        <p:spPr>
          <a:xfrm>
            <a:off x="1105057" y="5068085"/>
            <a:ext cx="2694288" cy="461665"/>
          </a:xfrm>
          <a:prstGeom prst="rect">
            <a:avLst/>
          </a:prstGeom>
        </p:spPr>
        <p:txBody>
          <a:bodyPr wrap="square">
            <a:spAutoFit/>
          </a:bodyPr>
          <a:lstStyle/>
          <a:p>
            <a:r>
              <a:rPr lang="en-US" sz="1200" dirty="0">
                <a:latin typeface="Roboto" panose="020B0604020202020204" charset="0"/>
                <a:cs typeface="Roboto" panose="020B0604020202020204" charset="0"/>
              </a:rPr>
              <a:t>Implement  On-boarding of InsurTech</a:t>
            </a:r>
          </a:p>
        </p:txBody>
      </p:sp>
      <p:sp>
        <p:nvSpPr>
          <p:cNvPr id="35" name="Rectangle 34"/>
          <p:cNvSpPr/>
          <p:nvPr/>
        </p:nvSpPr>
        <p:spPr>
          <a:xfrm>
            <a:off x="5150681" y="4944655"/>
            <a:ext cx="2707738" cy="1569660"/>
          </a:xfrm>
          <a:prstGeom prst="rect">
            <a:avLst/>
          </a:prstGeom>
          <a:noFill/>
        </p:spPr>
        <p:txBody>
          <a:bodyPr wrap="square">
            <a:spAutoFit/>
          </a:bodyPr>
          <a:lstStyle/>
          <a:p>
            <a:r>
              <a:rPr lang="en-IN" sz="1200" dirty="0">
                <a:latin typeface="Roboto" panose="020B0604020202020204" charset="0"/>
                <a:cs typeface="Roboto" panose="020B0604020202020204" charset="0"/>
              </a:rPr>
              <a:t>Begin InsurTech Marketing Campaign </a:t>
            </a:r>
          </a:p>
          <a:p>
            <a:endParaRPr lang="en-IN" sz="1200" dirty="0">
              <a:latin typeface="Roboto" panose="020B0604020202020204" charset="0"/>
              <a:cs typeface="Roboto" panose="020B0604020202020204" charset="0"/>
            </a:endParaRPr>
          </a:p>
          <a:p>
            <a:r>
              <a:rPr lang="en-IN" sz="1200" dirty="0">
                <a:latin typeface="Roboto" panose="020B0604020202020204" charset="0"/>
                <a:cs typeface="Roboto" panose="020B0604020202020204" charset="0"/>
              </a:rPr>
              <a:t>Begin Investments into secure funding instruments</a:t>
            </a:r>
          </a:p>
          <a:p>
            <a:endParaRPr lang="en-IN" sz="1200" dirty="0">
              <a:latin typeface="Roboto" panose="020B0604020202020204" charset="0"/>
              <a:cs typeface="Roboto" panose="020B0604020202020204" charset="0"/>
            </a:endParaRPr>
          </a:p>
          <a:p>
            <a:r>
              <a:rPr lang="en-IN" sz="1200" dirty="0">
                <a:latin typeface="Roboto" panose="020B0604020202020204" charset="0"/>
                <a:cs typeface="Roboto" panose="020B0604020202020204" charset="0"/>
              </a:rPr>
              <a:t>File with Canada the financial requirements</a:t>
            </a:r>
          </a:p>
        </p:txBody>
      </p:sp>
      <p:sp>
        <p:nvSpPr>
          <p:cNvPr id="36" name="Rectangle 35"/>
          <p:cNvSpPr/>
          <p:nvPr/>
        </p:nvSpPr>
        <p:spPr>
          <a:xfrm>
            <a:off x="9421962" y="4937015"/>
            <a:ext cx="2729108" cy="1384995"/>
          </a:xfrm>
          <a:prstGeom prst="rect">
            <a:avLst/>
          </a:prstGeom>
        </p:spPr>
        <p:txBody>
          <a:bodyPr wrap="square">
            <a:spAutoFit/>
          </a:bodyPr>
          <a:lstStyle/>
          <a:p>
            <a:r>
              <a:rPr lang="en-US" sz="1200" dirty="0">
                <a:latin typeface="Roboto" panose="020B0604020202020204" charset="0"/>
                <a:cs typeface="Roboto" panose="020B0604020202020204" charset="0"/>
              </a:rPr>
              <a:t>Begin issuing dividends from InsurTech sales</a:t>
            </a:r>
          </a:p>
          <a:p>
            <a:endParaRPr lang="en-US" sz="1200" dirty="0">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Continue Investments into secure funding instruments</a:t>
            </a:r>
          </a:p>
          <a:p>
            <a:endParaRPr lang="en-US" sz="1200" dirty="0">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Begin selling policies in Canadian</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78" y="1420638"/>
            <a:ext cx="261283" cy="26128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2" y="1920012"/>
            <a:ext cx="215526" cy="215526"/>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898" y="2472057"/>
            <a:ext cx="230979" cy="23097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544" y="1406102"/>
            <a:ext cx="244272" cy="244272"/>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1545" y="1908261"/>
            <a:ext cx="244271" cy="244271"/>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0939" y="2484144"/>
            <a:ext cx="244272" cy="24427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9697" y="1406102"/>
            <a:ext cx="244272" cy="244272"/>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9878" y="1908261"/>
            <a:ext cx="244272" cy="244272"/>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4019" y="2458285"/>
            <a:ext cx="278840" cy="278840"/>
          </a:xfrm>
          <a:prstGeom prst="rect">
            <a:avLst/>
          </a:prstGeom>
        </p:spPr>
      </p:pic>
      <p:sp>
        <p:nvSpPr>
          <p:cNvPr id="46" name="Oval 45"/>
          <p:cNvSpPr/>
          <p:nvPr/>
        </p:nvSpPr>
        <p:spPr>
          <a:xfrm rot="3600000">
            <a:off x="696209" y="5116747"/>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Oval 46"/>
          <p:cNvSpPr/>
          <p:nvPr/>
        </p:nvSpPr>
        <p:spPr>
          <a:xfrm rot="3600000">
            <a:off x="4710718" y="5001600"/>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Oval 47"/>
          <p:cNvSpPr/>
          <p:nvPr/>
        </p:nvSpPr>
        <p:spPr>
          <a:xfrm rot="3600000">
            <a:off x="4729154" y="5534873"/>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Oval 48"/>
          <p:cNvSpPr/>
          <p:nvPr/>
        </p:nvSpPr>
        <p:spPr>
          <a:xfrm rot="3600000">
            <a:off x="4737263" y="6086683"/>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Oval 49"/>
          <p:cNvSpPr/>
          <p:nvPr/>
        </p:nvSpPr>
        <p:spPr>
          <a:xfrm rot="3600000">
            <a:off x="8867428" y="5004149"/>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Oval 50"/>
          <p:cNvSpPr/>
          <p:nvPr/>
        </p:nvSpPr>
        <p:spPr>
          <a:xfrm rot="3600000">
            <a:off x="8867428" y="5515201"/>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Oval 51"/>
          <p:cNvSpPr/>
          <p:nvPr/>
        </p:nvSpPr>
        <p:spPr>
          <a:xfrm rot="3600000">
            <a:off x="8886417" y="6026044"/>
            <a:ext cx="352897" cy="352897"/>
          </a:xfrm>
          <a:prstGeom prst="ellipse">
            <a:avLst/>
          </a:prstGeom>
          <a:solidFill>
            <a:srgbClr val="A7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178" y="5178048"/>
            <a:ext cx="261283" cy="261283"/>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3359" y="5034744"/>
            <a:ext cx="267613" cy="26761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84294" y="5587253"/>
            <a:ext cx="236678" cy="236678"/>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0394" y="6122070"/>
            <a:ext cx="265154" cy="265672"/>
          </a:xfrm>
          <a:prstGeom prst="rect">
            <a:avLst/>
          </a:prstGeom>
        </p:spPr>
      </p:pic>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23017" y="5057034"/>
            <a:ext cx="263197" cy="263197"/>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27567" y="5569835"/>
            <a:ext cx="236678" cy="236678"/>
          </a:xfrm>
          <a:prstGeom prst="rect">
            <a:avLst/>
          </a:prstGeom>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3017" y="6074969"/>
            <a:ext cx="255045" cy="255045"/>
          </a:xfrm>
          <a:prstGeom prst="rect">
            <a:avLst/>
          </a:prstGeom>
        </p:spPr>
      </p:pic>
      <p:sp>
        <p:nvSpPr>
          <p:cNvPr id="63" name="TextBox 62">
            <a:extLst>
              <a:ext uri="{FF2B5EF4-FFF2-40B4-BE49-F238E27FC236}">
                <a16:creationId xmlns:a16="http://schemas.microsoft.com/office/drawing/2014/main" id="{C1EB780D-452D-44BD-AD1E-5A7B69E89CA7}"/>
              </a:ext>
            </a:extLst>
          </p:cNvPr>
          <p:cNvSpPr txBox="1"/>
          <p:nvPr/>
        </p:nvSpPr>
        <p:spPr>
          <a:xfrm>
            <a:off x="1575689" y="855503"/>
            <a:ext cx="957313" cy="276999"/>
          </a:xfrm>
          <a:prstGeom prst="rect">
            <a:avLst/>
          </a:prstGeom>
          <a:solidFill>
            <a:srgbClr val="328F2D"/>
          </a:solidFill>
        </p:spPr>
        <p:txBody>
          <a:bodyPr wrap="none" rtlCol="0">
            <a:spAutoFit/>
          </a:bodyPr>
          <a:lstStyle/>
          <a:p>
            <a:r>
              <a:rPr lang="en-IN" sz="1200" b="1" dirty="0">
                <a:solidFill>
                  <a:schemeClr val="bg1"/>
                </a:solidFill>
                <a:latin typeface="Roboto" panose="02000000000000000000" pitchFamily="2" charset="0"/>
                <a:ea typeface="Roboto" panose="02000000000000000000" pitchFamily="2" charset="0"/>
              </a:rPr>
              <a:t>2016-2017</a:t>
            </a:r>
          </a:p>
        </p:txBody>
      </p:sp>
      <p:sp>
        <p:nvSpPr>
          <p:cNvPr id="64" name="TextBox 63">
            <a:extLst>
              <a:ext uri="{FF2B5EF4-FFF2-40B4-BE49-F238E27FC236}">
                <a16:creationId xmlns:a16="http://schemas.microsoft.com/office/drawing/2014/main" id="{46C0E7E6-FA95-4C22-8C74-2B55243C9FE2}"/>
              </a:ext>
            </a:extLst>
          </p:cNvPr>
          <p:cNvSpPr txBox="1"/>
          <p:nvPr/>
        </p:nvSpPr>
        <p:spPr>
          <a:xfrm>
            <a:off x="5640453" y="855503"/>
            <a:ext cx="957313" cy="276999"/>
          </a:xfrm>
          <a:prstGeom prst="rect">
            <a:avLst/>
          </a:prstGeom>
          <a:solidFill>
            <a:srgbClr val="328F2D"/>
          </a:solidFill>
        </p:spPr>
        <p:txBody>
          <a:bodyPr wrap="none" rtlCol="0">
            <a:spAutoFit/>
          </a:bodyPr>
          <a:lstStyle/>
          <a:p>
            <a:r>
              <a:rPr lang="en-IN" sz="1200" b="1" dirty="0">
                <a:solidFill>
                  <a:schemeClr val="bg1"/>
                </a:solidFill>
                <a:latin typeface="Roboto" panose="02000000000000000000" pitchFamily="2" charset="0"/>
                <a:ea typeface="Roboto" panose="02000000000000000000" pitchFamily="2" charset="0"/>
              </a:rPr>
              <a:t>2018-2019</a:t>
            </a:r>
          </a:p>
        </p:txBody>
      </p:sp>
      <p:sp>
        <p:nvSpPr>
          <p:cNvPr id="65" name="TextBox 64">
            <a:extLst>
              <a:ext uri="{FF2B5EF4-FFF2-40B4-BE49-F238E27FC236}">
                <a16:creationId xmlns:a16="http://schemas.microsoft.com/office/drawing/2014/main" id="{C5D4A2CA-F14A-435E-BEF5-6FA0C10FB916}"/>
              </a:ext>
            </a:extLst>
          </p:cNvPr>
          <p:cNvSpPr txBox="1"/>
          <p:nvPr/>
        </p:nvSpPr>
        <p:spPr>
          <a:xfrm>
            <a:off x="9721693" y="855503"/>
            <a:ext cx="950901" cy="276999"/>
          </a:xfrm>
          <a:prstGeom prst="rect">
            <a:avLst/>
          </a:prstGeom>
          <a:solidFill>
            <a:srgbClr val="328F2D"/>
          </a:solidFill>
        </p:spPr>
        <p:txBody>
          <a:bodyPr wrap="none" rtlCol="0">
            <a:spAutoFit/>
          </a:bodyPr>
          <a:lstStyle/>
          <a:p>
            <a:r>
              <a:rPr lang="en-IN" sz="1200" b="1" dirty="0">
                <a:solidFill>
                  <a:schemeClr val="bg1"/>
                </a:solidFill>
                <a:latin typeface="Roboto" panose="02000000000000000000" pitchFamily="2" charset="0"/>
                <a:ea typeface="Roboto" panose="02000000000000000000" pitchFamily="2" charset="0"/>
              </a:rPr>
              <a:t>2020-2024</a:t>
            </a:r>
          </a:p>
        </p:txBody>
      </p:sp>
      <p:sp>
        <p:nvSpPr>
          <p:cNvPr id="66" name="Google Shape;240;p30">
            <a:extLst>
              <a:ext uri="{FF2B5EF4-FFF2-40B4-BE49-F238E27FC236}">
                <a16:creationId xmlns:a16="http://schemas.microsoft.com/office/drawing/2014/main" id="{AEA098EE-31B6-45D9-B23D-5901ADAB9AF6}"/>
              </a:ext>
            </a:extLst>
          </p:cNvPr>
          <p:cNvSpPr txBox="1"/>
          <p:nvPr/>
        </p:nvSpPr>
        <p:spPr>
          <a:xfrm>
            <a:off x="128185" y="92569"/>
            <a:ext cx="8980615"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Milestones Roadmap</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67" name="Google Shape;135;p4">
            <a:extLst>
              <a:ext uri="{FF2B5EF4-FFF2-40B4-BE49-F238E27FC236}">
                <a16:creationId xmlns:a16="http://schemas.microsoft.com/office/drawing/2014/main" id="{212EE380-9168-4F9F-879B-AB0981D99B15}"/>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15</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FCD2A234-9CFD-454B-29D8-319B80E6C3F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33656" y="59779"/>
            <a:ext cx="2630159" cy="657540"/>
          </a:xfrm>
          <a:prstGeom prst="rect">
            <a:avLst/>
          </a:prstGeom>
        </p:spPr>
      </p:pic>
    </p:spTree>
    <p:extLst>
      <p:ext uri="{BB962C8B-B14F-4D97-AF65-F5344CB8AC3E}">
        <p14:creationId xmlns:p14="http://schemas.microsoft.com/office/powerpoint/2010/main" val="288897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8F7AE60-1503-4EA3-A797-E05B87B93657}"/>
              </a:ext>
            </a:extLst>
          </p:cNvPr>
          <p:cNvSpPr/>
          <p:nvPr/>
        </p:nvSpPr>
        <p:spPr>
          <a:xfrm>
            <a:off x="6352367" y="5862"/>
            <a:ext cx="5839633" cy="6852138"/>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6">
            <a:extLst>
              <a:ext uri="{FF2B5EF4-FFF2-40B4-BE49-F238E27FC236}">
                <a16:creationId xmlns:a16="http://schemas.microsoft.com/office/drawing/2014/main" id="{D335F35A-7444-4347-AC6B-03610E91942B}"/>
              </a:ext>
            </a:extLst>
          </p:cNvPr>
          <p:cNvSpPr txBox="1"/>
          <p:nvPr/>
        </p:nvSpPr>
        <p:spPr>
          <a:xfrm>
            <a:off x="385737" y="1924962"/>
            <a:ext cx="5538097" cy="378565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rgbClr val="000000"/>
              </a:buClr>
              <a:buSzPts val="1200"/>
              <a:buFont typeface="Arial"/>
              <a:buNone/>
            </a:pPr>
            <a:r>
              <a:rPr lang="en-IN" dirty="0">
                <a:latin typeface="Roboto" panose="02000000000000000000" pitchFamily="2" charset="0"/>
                <a:ea typeface="Roboto" panose="02000000000000000000" pitchFamily="2" charset="0"/>
                <a:cs typeface="Roboto" panose="020B0604020202020204" charset="0"/>
                <a:sym typeface="Open Sans"/>
              </a:rPr>
              <a:t>Novus</a:t>
            </a:r>
            <a:r>
              <a:rPr lang="en-IN" u="none" strike="noStrike" cap="none" dirty="0">
                <a:latin typeface="Roboto" panose="02000000000000000000" pitchFamily="2" charset="0"/>
                <a:ea typeface="Roboto" panose="02000000000000000000" pitchFamily="2" charset="0"/>
                <a:cs typeface="Roboto" panose="020B0604020202020204" charset="0"/>
                <a:sym typeface="Open Sans"/>
              </a:rPr>
              <a:t> is looking to raise </a:t>
            </a:r>
            <a:r>
              <a:rPr lang="en-IN" b="1" u="none" strike="noStrike" cap="none" dirty="0">
                <a:latin typeface="Roboto" panose="02000000000000000000" pitchFamily="2" charset="0"/>
                <a:ea typeface="Roboto" panose="02000000000000000000" pitchFamily="2" charset="0"/>
                <a:cs typeface="Roboto" panose="020B0604020202020204" charset="0"/>
                <a:sym typeface="Open Sans"/>
              </a:rPr>
              <a:t>$5.0</a:t>
            </a:r>
            <a:r>
              <a:rPr lang="en-IN" b="1" dirty="0">
                <a:latin typeface="Roboto" panose="02000000000000000000" pitchFamily="2" charset="0"/>
                <a:ea typeface="Roboto" panose="02000000000000000000" pitchFamily="2" charset="0"/>
                <a:cs typeface="Roboto" panose="020B0604020202020204" charset="0"/>
                <a:sym typeface="Open Sans"/>
              </a:rPr>
              <a:t> Million</a:t>
            </a:r>
            <a:r>
              <a:rPr lang="en-IN" u="none" strike="noStrike" cap="none" dirty="0">
                <a:latin typeface="Roboto" panose="02000000000000000000" pitchFamily="2" charset="0"/>
                <a:ea typeface="Roboto" panose="02000000000000000000" pitchFamily="2" charset="0"/>
                <a:cs typeface="Roboto" panose="020B0604020202020204" charset="0"/>
                <a:sym typeface="Open Sans"/>
              </a:rPr>
              <a:t> </a:t>
            </a:r>
            <a:r>
              <a:rPr lang="en-IN" b="1" u="none" strike="noStrike" cap="none" dirty="0">
                <a:latin typeface="Roboto" panose="02000000000000000000" pitchFamily="2" charset="0"/>
                <a:ea typeface="Roboto" panose="02000000000000000000" pitchFamily="2" charset="0"/>
                <a:cs typeface="Roboto" panose="020B0604020202020204" charset="0"/>
                <a:sym typeface="Open Sans"/>
              </a:rPr>
              <a:t>USD</a:t>
            </a:r>
            <a:r>
              <a:rPr lang="en-IN" u="none" strike="noStrike" cap="none" dirty="0">
                <a:latin typeface="Roboto" panose="02000000000000000000" pitchFamily="2" charset="0"/>
                <a:ea typeface="Roboto" panose="02000000000000000000" pitchFamily="2" charset="0"/>
                <a:cs typeface="Roboto" panose="020B0604020202020204" charset="0"/>
                <a:sym typeface="Open Sans"/>
              </a:rPr>
              <a:t> for a runway of </a:t>
            </a:r>
            <a:r>
              <a:rPr lang="en-IN" b="1" dirty="0">
                <a:latin typeface="Roboto" panose="02000000000000000000" pitchFamily="2" charset="0"/>
                <a:ea typeface="Roboto" panose="02000000000000000000" pitchFamily="2" charset="0"/>
                <a:cs typeface="Roboto" panose="020B0604020202020204" charset="0"/>
                <a:sym typeface="Open Sans"/>
              </a:rPr>
              <a:t>6</a:t>
            </a:r>
            <a:r>
              <a:rPr lang="en-IN" b="1" u="none" strike="noStrike" cap="none" dirty="0">
                <a:latin typeface="Roboto" panose="02000000000000000000" pitchFamily="2" charset="0"/>
                <a:ea typeface="Roboto" panose="02000000000000000000" pitchFamily="2" charset="0"/>
                <a:cs typeface="Roboto" panose="020B0604020202020204" charset="0"/>
                <a:sym typeface="Open Sans"/>
              </a:rPr>
              <a:t> months</a:t>
            </a:r>
            <a:r>
              <a:rPr lang="en-IN" u="none" strike="noStrike" cap="none" dirty="0">
                <a:latin typeface="Roboto" panose="02000000000000000000" pitchFamily="2" charset="0"/>
                <a:ea typeface="Roboto" panose="02000000000000000000" pitchFamily="2" charset="0"/>
                <a:cs typeface="Roboto" panose="020B0604020202020204" charset="0"/>
                <a:sym typeface="Open Sans"/>
              </a:rPr>
              <a:t> to </a:t>
            </a:r>
            <a:r>
              <a:rPr lang="en-IN" dirty="0">
                <a:latin typeface="Roboto" panose="02000000000000000000" pitchFamily="2" charset="0"/>
                <a:ea typeface="Roboto" panose="02000000000000000000" pitchFamily="2" charset="0"/>
                <a:cs typeface="Roboto" panose="020B0604020202020204" charset="0"/>
                <a:sym typeface="Open Sans"/>
              </a:rPr>
              <a:t>expand into Canada, get placed on InsurTech Platforms and aggressively expand the provider network</a:t>
            </a:r>
          </a:p>
          <a:p>
            <a:pPr marL="0" marR="0" lvl="0" indent="0" rtl="0">
              <a:lnSpc>
                <a:spcPct val="100000"/>
              </a:lnSpc>
              <a:spcBef>
                <a:spcPts val="0"/>
              </a:spcBef>
              <a:spcAft>
                <a:spcPts val="0"/>
              </a:spcAft>
              <a:buClr>
                <a:srgbClr val="000000"/>
              </a:buClr>
              <a:buSzPts val="1200"/>
              <a:buFont typeface="Arial"/>
              <a:buNone/>
            </a:pPr>
            <a:endParaRPr lang="en-IN" sz="1400" u="none" strike="noStrike" cap="none" dirty="0">
              <a:latin typeface="Roboto" panose="02000000000000000000" pitchFamily="2" charset="0"/>
              <a:ea typeface="Roboto" panose="02000000000000000000" pitchFamily="2" charset="0"/>
              <a:cs typeface="Roboto" panose="020B0604020202020204" charset="0"/>
              <a:sym typeface="Open Sans"/>
            </a:endParaRPr>
          </a:p>
          <a:p>
            <a:pPr marL="0" marR="0" lvl="0" indent="0" rtl="0">
              <a:lnSpc>
                <a:spcPct val="100000"/>
              </a:lnSpc>
              <a:spcBef>
                <a:spcPts val="0"/>
              </a:spcBef>
              <a:spcAft>
                <a:spcPts val="0"/>
              </a:spcAft>
              <a:buClr>
                <a:srgbClr val="000000"/>
              </a:buClr>
              <a:buSzPts val="1200"/>
              <a:buFont typeface="Arial"/>
              <a:buNone/>
            </a:pPr>
            <a:r>
              <a:rPr lang="en-IN" sz="1400" b="1" u="sng" dirty="0">
                <a:latin typeface="Roboto" panose="02000000000000000000" pitchFamily="2" charset="0"/>
                <a:ea typeface="Roboto" panose="02000000000000000000" pitchFamily="2" charset="0"/>
                <a:cs typeface="Roboto" panose="020B0604020202020204" charset="0"/>
                <a:sym typeface="Open Sans"/>
              </a:rPr>
              <a:t>The Use of Proceeds</a:t>
            </a:r>
            <a:r>
              <a:rPr lang="en-IN" sz="1400" dirty="0">
                <a:latin typeface="Roboto" panose="02000000000000000000" pitchFamily="2" charset="0"/>
                <a:ea typeface="Roboto" panose="02000000000000000000" pitchFamily="2" charset="0"/>
                <a:cs typeface="Roboto" panose="020B0604020202020204" charset="0"/>
                <a:sym typeface="Open Sans"/>
              </a:rPr>
              <a:t>:</a:t>
            </a:r>
          </a:p>
          <a:p>
            <a:pPr marL="0" marR="0" lvl="0" indent="0" rtl="0">
              <a:lnSpc>
                <a:spcPct val="100000"/>
              </a:lnSpc>
              <a:spcBef>
                <a:spcPts val="0"/>
              </a:spcBef>
              <a:spcAft>
                <a:spcPts val="0"/>
              </a:spcAft>
              <a:buClr>
                <a:srgbClr val="000000"/>
              </a:buClr>
              <a:buSzPts val="1200"/>
              <a:buFont typeface="Arial"/>
              <a:buNone/>
            </a:pPr>
            <a:endParaRPr lang="en-IN" sz="1400" dirty="0">
              <a:latin typeface="Roboto" panose="02000000000000000000" pitchFamily="2" charset="0"/>
              <a:ea typeface="Roboto" panose="02000000000000000000" pitchFamily="2" charset="0"/>
              <a:cs typeface="Roboto" panose="020B0604020202020204" charset="0"/>
              <a:sym typeface="Open Sans"/>
            </a:endParaRPr>
          </a:p>
          <a:p>
            <a:pPr marL="342900" lvl="0" indent="-342900">
              <a:buClr>
                <a:srgbClr val="000000"/>
              </a:buClr>
              <a:buSzPts val="1200"/>
              <a:buFont typeface="Arial" panose="020B0604020202020204" pitchFamily="34" charset="0"/>
              <a:buChar char="•"/>
            </a:pPr>
            <a:r>
              <a:rPr lang="en-IN" sz="1400" b="1" u="none" strike="noStrike" cap="none" dirty="0">
                <a:latin typeface="Roboto" panose="02000000000000000000" pitchFamily="2" charset="0"/>
                <a:ea typeface="Roboto" panose="02000000000000000000" pitchFamily="2" charset="0"/>
                <a:cs typeface="Roboto" panose="020B0604020202020204" charset="0"/>
                <a:sym typeface="Open Sans"/>
              </a:rPr>
              <a:t>90% Secured Guaranteed Investment Fund Accounts</a:t>
            </a:r>
            <a:r>
              <a:rPr lang="en-IN" sz="1400" u="none" strike="noStrike" cap="none" dirty="0">
                <a:latin typeface="Roboto" panose="02000000000000000000" pitchFamily="2" charset="0"/>
                <a:ea typeface="Roboto" panose="02000000000000000000" pitchFamily="2" charset="0"/>
                <a:cs typeface="Roboto" panose="020B0604020202020204" charset="0"/>
                <a:sym typeface="Open Sans"/>
              </a:rPr>
              <a:t>. This means </a:t>
            </a:r>
            <a:r>
              <a:rPr lang="en-US" sz="1400" dirty="0">
                <a:latin typeface="Roboto" panose="02000000000000000000" pitchFamily="2" charset="0"/>
                <a:ea typeface="Roboto" panose="02000000000000000000" pitchFamily="2" charset="0"/>
              </a:rPr>
              <a:t>the invested capital will be secured as a requirement from the Canadian Department of Insurance. This is a reserve to write policies up to $25 million. These funds will never be dispersed without the consent of the investor. </a:t>
            </a:r>
          </a:p>
          <a:p>
            <a:pPr marL="342900" lvl="0" indent="-342900">
              <a:buClr>
                <a:srgbClr val="000000"/>
              </a:buClr>
              <a:buSzPts val="1200"/>
              <a:buFont typeface="Arial" panose="020B0604020202020204" pitchFamily="34" charset="0"/>
              <a:buChar char="•"/>
            </a:pPr>
            <a:endParaRPr lang="en-US" sz="1400" dirty="0">
              <a:latin typeface="Roboto" panose="02000000000000000000" pitchFamily="2" charset="0"/>
              <a:ea typeface="Roboto" panose="02000000000000000000" pitchFamily="2" charset="0"/>
            </a:endParaRPr>
          </a:p>
          <a:p>
            <a:pPr marL="342900" lvl="0" indent="-342900">
              <a:buClr>
                <a:srgbClr val="000000"/>
              </a:buClr>
              <a:buSzPts val="1200"/>
              <a:buFont typeface="Arial" panose="020B0604020202020204" pitchFamily="34" charset="0"/>
              <a:buChar char="•"/>
            </a:pPr>
            <a:r>
              <a:rPr lang="en-US" sz="1400" b="1" dirty="0">
                <a:latin typeface="Roboto" panose="02000000000000000000" pitchFamily="2" charset="0"/>
                <a:ea typeface="Roboto" panose="02000000000000000000" pitchFamily="2" charset="0"/>
              </a:rPr>
              <a:t>10% of Proceeds</a:t>
            </a:r>
            <a:r>
              <a:rPr lang="en-US" sz="1400" dirty="0">
                <a:latin typeface="Roboto" panose="02000000000000000000" pitchFamily="2" charset="0"/>
                <a:ea typeface="Roboto" panose="02000000000000000000" pitchFamily="2" charset="0"/>
              </a:rPr>
              <a:t>: Will be for incidental and operational costs for the expansion</a:t>
            </a:r>
            <a:endParaRPr lang="en-IN" sz="1400" dirty="0">
              <a:latin typeface="Roboto" panose="02000000000000000000" pitchFamily="2" charset="0"/>
              <a:ea typeface="Roboto" panose="02000000000000000000" pitchFamily="2" charset="0"/>
              <a:cs typeface="Roboto" panose="020B0604020202020204" charset="0"/>
              <a:sym typeface="Arial"/>
            </a:endParaRPr>
          </a:p>
          <a:p>
            <a:pPr marL="342900" lvl="0" indent="-342900">
              <a:buClr>
                <a:srgbClr val="000000"/>
              </a:buClr>
              <a:buSzPts val="1200"/>
              <a:buFont typeface="Arial" panose="020B0604020202020204" pitchFamily="34" charset="0"/>
              <a:buChar char="•"/>
            </a:pPr>
            <a:endParaRPr lang="en-IN" sz="1400" u="none" strike="noStrike" cap="none" dirty="0">
              <a:latin typeface="Roboto" panose="02000000000000000000" pitchFamily="2" charset="0"/>
              <a:ea typeface="Roboto" panose="02000000000000000000" pitchFamily="2" charset="0"/>
              <a:cs typeface="Roboto" panose="020B0604020202020204" charset="0"/>
              <a:sym typeface="Arial"/>
            </a:endParaRPr>
          </a:p>
        </p:txBody>
      </p:sp>
      <p:grpSp>
        <p:nvGrpSpPr>
          <p:cNvPr id="26" name="Group 25">
            <a:extLst>
              <a:ext uri="{FF2B5EF4-FFF2-40B4-BE49-F238E27FC236}">
                <a16:creationId xmlns:a16="http://schemas.microsoft.com/office/drawing/2014/main" id="{6FFA822D-FDFA-4B69-9A4F-5BF05E582EEC}"/>
              </a:ext>
            </a:extLst>
          </p:cNvPr>
          <p:cNvGrpSpPr/>
          <p:nvPr/>
        </p:nvGrpSpPr>
        <p:grpSpPr>
          <a:xfrm>
            <a:off x="7209433" y="1789471"/>
            <a:ext cx="4152035" cy="4232124"/>
            <a:chOff x="4656271" y="803099"/>
            <a:chExt cx="3038033" cy="3096633"/>
          </a:xfrm>
        </p:grpSpPr>
        <p:grpSp>
          <p:nvGrpSpPr>
            <p:cNvPr id="27" name="Group 26">
              <a:extLst>
                <a:ext uri="{FF2B5EF4-FFF2-40B4-BE49-F238E27FC236}">
                  <a16:creationId xmlns:a16="http://schemas.microsoft.com/office/drawing/2014/main" id="{36AFA944-9752-4B50-A175-A3D89EACBFAA}"/>
                </a:ext>
              </a:extLst>
            </p:cNvPr>
            <p:cNvGrpSpPr/>
            <p:nvPr/>
          </p:nvGrpSpPr>
          <p:grpSpPr>
            <a:xfrm>
              <a:off x="4702827" y="919133"/>
              <a:ext cx="2991477" cy="2980599"/>
              <a:chOff x="7722505" y="3272013"/>
              <a:chExt cx="8932636" cy="8900156"/>
            </a:xfrm>
          </p:grpSpPr>
          <p:graphicFrame>
            <p:nvGraphicFramePr>
              <p:cNvPr id="37" name="Chart 36">
                <a:extLst>
                  <a:ext uri="{FF2B5EF4-FFF2-40B4-BE49-F238E27FC236}">
                    <a16:creationId xmlns:a16="http://schemas.microsoft.com/office/drawing/2014/main" id="{05D4826E-9AEE-4E76-AFD0-87E9446BF330}"/>
                  </a:ext>
                </a:extLst>
              </p:cNvPr>
              <p:cNvGraphicFramePr/>
              <p:nvPr>
                <p:extLst>
                  <p:ext uri="{D42A27DB-BD31-4B8C-83A1-F6EECF244321}">
                    <p14:modId xmlns:p14="http://schemas.microsoft.com/office/powerpoint/2010/main" val="234921232"/>
                  </p:ext>
                </p:extLst>
              </p:nvPr>
            </p:nvGraphicFramePr>
            <p:xfrm>
              <a:off x="7722505" y="3272013"/>
              <a:ext cx="8932636" cy="8900156"/>
            </p:xfrm>
            <a:graphic>
              <a:graphicData uri="http://schemas.openxmlformats.org/drawingml/2006/chart">
                <c:chart xmlns:c="http://schemas.openxmlformats.org/drawingml/2006/chart" xmlns:r="http://schemas.openxmlformats.org/officeDocument/2006/relationships" r:id="rId2"/>
              </a:graphicData>
            </a:graphic>
          </p:graphicFrame>
          <p:sp>
            <p:nvSpPr>
              <p:cNvPr id="38" name="Donut 4">
                <a:extLst>
                  <a:ext uri="{FF2B5EF4-FFF2-40B4-BE49-F238E27FC236}">
                    <a16:creationId xmlns:a16="http://schemas.microsoft.com/office/drawing/2014/main" id="{11E2B4AB-206C-4437-9ACF-98864A860771}"/>
                  </a:ext>
                </a:extLst>
              </p:cNvPr>
              <p:cNvSpPr/>
              <p:nvPr/>
            </p:nvSpPr>
            <p:spPr>
              <a:xfrm>
                <a:off x="9059674" y="4592942"/>
                <a:ext cx="6258305" cy="6258305"/>
              </a:xfrm>
              <a:prstGeom prst="donut">
                <a:avLst>
                  <a:gd name="adj" fmla="val 8735"/>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Oval 27">
              <a:extLst>
                <a:ext uri="{FF2B5EF4-FFF2-40B4-BE49-F238E27FC236}">
                  <a16:creationId xmlns:a16="http://schemas.microsoft.com/office/drawing/2014/main" id="{327B8039-2C21-4894-A7FC-2E288B2EB576}"/>
                </a:ext>
              </a:extLst>
            </p:cNvPr>
            <p:cNvSpPr/>
            <p:nvPr/>
          </p:nvSpPr>
          <p:spPr>
            <a:xfrm>
              <a:off x="6036567" y="803099"/>
              <a:ext cx="451923" cy="451923"/>
            </a:xfrm>
            <a:prstGeom prst="ellipse">
              <a:avLst/>
            </a:prstGeom>
            <a:solidFill>
              <a:schemeClr val="bg1"/>
            </a:solidFill>
            <a:ln>
              <a:solidFill>
                <a:srgbClr val="1BC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Box 28">
              <a:extLst>
                <a:ext uri="{FF2B5EF4-FFF2-40B4-BE49-F238E27FC236}">
                  <a16:creationId xmlns:a16="http://schemas.microsoft.com/office/drawing/2014/main" id="{AE0A7460-280B-441E-8E27-281881180CDA}"/>
                </a:ext>
              </a:extLst>
            </p:cNvPr>
            <p:cNvSpPr txBox="1"/>
            <p:nvPr/>
          </p:nvSpPr>
          <p:spPr>
            <a:xfrm>
              <a:off x="6059321" y="904567"/>
              <a:ext cx="631941" cy="247719"/>
            </a:xfrm>
            <a:prstGeom prst="rect">
              <a:avLst/>
            </a:prstGeom>
            <a:noFill/>
            <a:ln>
              <a:noFill/>
            </a:ln>
          </p:spPr>
          <p:txBody>
            <a:bodyPr wrap="square">
              <a:spAutoFit/>
            </a:bodyPr>
            <a:lstStyle/>
            <a:p>
              <a:r>
                <a:rPr lang="en-IN" sz="1600" b="1" dirty="0">
                  <a:solidFill>
                    <a:schemeClr val="tx1"/>
                  </a:solidFill>
                  <a:latin typeface="Roboto" panose="02000000000000000000" pitchFamily="2" charset="0"/>
                  <a:ea typeface="Roboto" panose="02000000000000000000" pitchFamily="2" charset="0"/>
                </a:rPr>
                <a:t>90%</a:t>
              </a:r>
              <a:endParaRPr lang="en-IN" sz="1600" dirty="0">
                <a:solidFill>
                  <a:schemeClr val="tx1"/>
                </a:solidFill>
                <a:latin typeface="Roboto" panose="02000000000000000000" pitchFamily="2" charset="0"/>
                <a:ea typeface="Roboto" panose="02000000000000000000" pitchFamily="2" charset="0"/>
              </a:endParaRPr>
            </a:p>
          </p:txBody>
        </p:sp>
        <p:sp>
          <p:nvSpPr>
            <p:cNvPr id="33" name="Oval 32">
              <a:extLst>
                <a:ext uri="{FF2B5EF4-FFF2-40B4-BE49-F238E27FC236}">
                  <a16:creationId xmlns:a16="http://schemas.microsoft.com/office/drawing/2014/main" id="{8DF13C29-241C-47CD-8000-1C3890F6D147}"/>
                </a:ext>
              </a:extLst>
            </p:cNvPr>
            <p:cNvSpPr/>
            <p:nvPr/>
          </p:nvSpPr>
          <p:spPr>
            <a:xfrm>
              <a:off x="4656271" y="2583598"/>
              <a:ext cx="451923" cy="451923"/>
            </a:xfrm>
            <a:prstGeom prst="ellipse">
              <a:avLst/>
            </a:prstGeom>
            <a:solidFill>
              <a:schemeClr val="bg1"/>
            </a:solidFill>
            <a:ln>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TextBox 33">
              <a:extLst>
                <a:ext uri="{FF2B5EF4-FFF2-40B4-BE49-F238E27FC236}">
                  <a16:creationId xmlns:a16="http://schemas.microsoft.com/office/drawing/2014/main" id="{2E2753C1-61B7-4F4B-9C05-EFC53481A4F3}"/>
                </a:ext>
              </a:extLst>
            </p:cNvPr>
            <p:cNvSpPr txBox="1"/>
            <p:nvPr/>
          </p:nvSpPr>
          <p:spPr>
            <a:xfrm>
              <a:off x="4656271" y="2674440"/>
              <a:ext cx="631941" cy="270239"/>
            </a:xfrm>
            <a:prstGeom prst="rect">
              <a:avLst/>
            </a:prstGeom>
            <a:noFill/>
            <a:ln>
              <a:noFill/>
            </a:ln>
          </p:spPr>
          <p:txBody>
            <a:bodyPr wrap="square">
              <a:spAutoFit/>
            </a:bodyPr>
            <a:lstStyle/>
            <a:p>
              <a:r>
                <a:rPr lang="en-IN" b="1" dirty="0">
                  <a:solidFill>
                    <a:schemeClr val="tx1"/>
                  </a:solidFill>
                  <a:latin typeface="Roboto" panose="02000000000000000000" pitchFamily="2" charset="0"/>
                  <a:ea typeface="Roboto" panose="02000000000000000000" pitchFamily="2" charset="0"/>
                </a:rPr>
                <a:t>10%</a:t>
              </a:r>
              <a:endParaRPr lang="en-IN" dirty="0">
                <a:solidFill>
                  <a:schemeClr val="tx1"/>
                </a:solidFill>
                <a:latin typeface="Roboto" panose="02000000000000000000" pitchFamily="2" charset="0"/>
                <a:ea typeface="Roboto" panose="02000000000000000000" pitchFamily="2" charset="0"/>
              </a:endParaRPr>
            </a:p>
          </p:txBody>
        </p:sp>
      </p:grpSp>
      <p:pic>
        <p:nvPicPr>
          <p:cNvPr id="39" name="Picture 38">
            <a:extLst>
              <a:ext uri="{FF2B5EF4-FFF2-40B4-BE49-F238E27FC236}">
                <a16:creationId xmlns:a16="http://schemas.microsoft.com/office/drawing/2014/main" id="{E094FEE7-488B-4272-9E7F-4249F76CF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531" y="3672773"/>
            <a:ext cx="1839924" cy="564889"/>
          </a:xfrm>
          <a:prstGeom prst="rect">
            <a:avLst/>
          </a:prstGeom>
        </p:spPr>
      </p:pic>
      <p:sp>
        <p:nvSpPr>
          <p:cNvPr id="18" name="Google Shape;240;p30">
            <a:extLst>
              <a:ext uri="{FF2B5EF4-FFF2-40B4-BE49-F238E27FC236}">
                <a16:creationId xmlns:a16="http://schemas.microsoft.com/office/drawing/2014/main" id="{95A9D44B-EBC2-41C9-8870-A3E801644574}"/>
              </a:ext>
            </a:extLst>
          </p:cNvPr>
          <p:cNvSpPr txBox="1"/>
          <p:nvPr/>
        </p:nvSpPr>
        <p:spPr>
          <a:xfrm>
            <a:off x="128185" y="92569"/>
            <a:ext cx="8980615"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Funding Request</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19" name="Google Shape;135;p4">
            <a:extLst>
              <a:ext uri="{FF2B5EF4-FFF2-40B4-BE49-F238E27FC236}">
                <a16:creationId xmlns:a16="http://schemas.microsoft.com/office/drawing/2014/main" id="{EC4C84ED-92FA-42AC-8DB3-74EB8CBB7CC9}"/>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16</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sp>
        <p:nvSpPr>
          <p:cNvPr id="20" name="TextBox 19">
            <a:extLst>
              <a:ext uri="{FF2B5EF4-FFF2-40B4-BE49-F238E27FC236}">
                <a16:creationId xmlns:a16="http://schemas.microsoft.com/office/drawing/2014/main" id="{486A4FFC-DB47-4604-A01A-6D5C1E067C4E}"/>
              </a:ext>
            </a:extLst>
          </p:cNvPr>
          <p:cNvSpPr txBox="1"/>
          <p:nvPr/>
        </p:nvSpPr>
        <p:spPr>
          <a:xfrm>
            <a:off x="8375900" y="945970"/>
            <a:ext cx="1990555" cy="738664"/>
          </a:xfrm>
          <a:prstGeom prst="rect">
            <a:avLst/>
          </a:prstGeom>
          <a:noFill/>
        </p:spPr>
        <p:txBody>
          <a:bodyPr wrap="square">
            <a:spAutoFit/>
          </a:bodyPr>
          <a:lstStyle/>
          <a:p>
            <a:pPr algn="ctr"/>
            <a:r>
              <a:rPr lang="en-IN" sz="1400" b="1" u="none" strike="noStrike" cap="none" dirty="0">
                <a:latin typeface="Roboto" panose="02000000000000000000" pitchFamily="2" charset="0"/>
                <a:ea typeface="Roboto" panose="02000000000000000000" pitchFamily="2" charset="0"/>
                <a:cs typeface="Roboto" panose="020B0604020202020204" charset="0"/>
                <a:sym typeface="Open Sans"/>
              </a:rPr>
              <a:t>Secured Guaranteed Investment Fund Accounts</a:t>
            </a:r>
            <a:endParaRPr lang="en-IN" sz="1400" dirty="0"/>
          </a:p>
        </p:txBody>
      </p:sp>
      <p:sp>
        <p:nvSpPr>
          <p:cNvPr id="22" name="TextBox 21">
            <a:extLst>
              <a:ext uri="{FF2B5EF4-FFF2-40B4-BE49-F238E27FC236}">
                <a16:creationId xmlns:a16="http://schemas.microsoft.com/office/drawing/2014/main" id="{0698620B-1EFE-4314-AEA8-BFA4B975CB45}"/>
              </a:ext>
            </a:extLst>
          </p:cNvPr>
          <p:cNvSpPr txBox="1"/>
          <p:nvPr/>
        </p:nvSpPr>
        <p:spPr>
          <a:xfrm>
            <a:off x="6600607" y="4979757"/>
            <a:ext cx="1013460" cy="307777"/>
          </a:xfrm>
          <a:prstGeom prst="rect">
            <a:avLst/>
          </a:prstGeom>
          <a:noFill/>
        </p:spPr>
        <p:txBody>
          <a:bodyPr wrap="square">
            <a:spAutoFit/>
          </a:bodyPr>
          <a:lstStyle/>
          <a:p>
            <a:r>
              <a:rPr lang="en-US" sz="1400" b="1" dirty="0">
                <a:latin typeface="Roboto" panose="02000000000000000000" pitchFamily="2" charset="0"/>
                <a:ea typeface="Roboto" panose="02000000000000000000" pitchFamily="2" charset="0"/>
              </a:rPr>
              <a:t>Proceeds</a:t>
            </a:r>
            <a:endParaRPr lang="en-IN" sz="1400" dirty="0"/>
          </a:p>
        </p:txBody>
      </p:sp>
      <p:pic>
        <p:nvPicPr>
          <p:cNvPr id="2" name="Picture 1">
            <a:extLst>
              <a:ext uri="{FF2B5EF4-FFF2-40B4-BE49-F238E27FC236}">
                <a16:creationId xmlns:a16="http://schemas.microsoft.com/office/drawing/2014/main" id="{5D3C772E-7166-48B5-B6D8-C027B76FCD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6903" y="91251"/>
            <a:ext cx="2630159" cy="657540"/>
          </a:xfrm>
          <a:prstGeom prst="rect">
            <a:avLst/>
          </a:prstGeom>
        </p:spPr>
      </p:pic>
    </p:spTree>
    <p:extLst>
      <p:ext uri="{BB962C8B-B14F-4D97-AF65-F5344CB8AC3E}">
        <p14:creationId xmlns:p14="http://schemas.microsoft.com/office/powerpoint/2010/main" val="186284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1347" y="594618"/>
            <a:ext cx="11123933" cy="3854274"/>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sp>
        <p:nvSpPr>
          <p:cNvPr id="12" name="Google Shape;156;gcac3f3172c_0_93"/>
          <p:cNvSpPr txBox="1"/>
          <p:nvPr/>
        </p:nvSpPr>
        <p:spPr>
          <a:xfrm>
            <a:off x="9878163" y="6391288"/>
            <a:ext cx="4028692" cy="6984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buSzPts val="1200"/>
            </a:pPr>
            <a:r>
              <a:rPr lang="en-IN" sz="1200" b="1" dirty="0">
                <a:solidFill>
                  <a:schemeClr val="bg1"/>
                </a:solidFill>
                <a:latin typeface="Montserrat" panose="00000500000000000000" pitchFamily="2" charset="0"/>
                <a:ea typeface="Times New Roman" panose="02020603050405020304"/>
                <a:cs typeface="Times New Roman" panose="02020603050405020304"/>
                <a:sym typeface="Times New Roman" panose="02020603050405020304"/>
              </a:rPr>
              <a:t>Private and Confidential</a:t>
            </a:r>
            <a:r>
              <a:rPr lang="en-IN" sz="1200" b="1" dirty="0">
                <a:solidFill>
                  <a:schemeClr val="bg1"/>
                </a:solidFill>
                <a:latin typeface="Montserrat" panose="00000500000000000000" pitchFamily="2" charset="0"/>
              </a:rPr>
              <a:t> |16</a:t>
            </a:r>
            <a:endParaRPr sz="1200" b="1"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A06A9F76-EA0E-C14B-BF39-AE23CE02B8C6}"/>
              </a:ext>
            </a:extLst>
          </p:cNvPr>
          <p:cNvSpPr txBox="1"/>
          <p:nvPr/>
        </p:nvSpPr>
        <p:spPr>
          <a:xfrm>
            <a:off x="347633" y="4640650"/>
            <a:ext cx="5417064" cy="1938992"/>
          </a:xfrm>
          <a:prstGeom prst="rect">
            <a:avLst/>
          </a:prstGeom>
          <a:noFill/>
        </p:spPr>
        <p:txBody>
          <a:bodyPr wrap="square" rtlCol="0">
            <a:spAutoFit/>
          </a:bodyPr>
          <a:lstStyle/>
          <a:p>
            <a:r>
              <a:rPr lang="en-US" sz="1200" b="1" i="1" dirty="0">
                <a:latin typeface="Roboto" panose="02000000000000000000" pitchFamily="2" charset="0"/>
                <a:ea typeface="Roboto" panose="02000000000000000000" pitchFamily="2" charset="0"/>
              </a:rPr>
              <a:t>1. </a:t>
            </a:r>
            <a:r>
              <a:rPr lang="en-US" sz="1200" b="1" i="1" u="sng" dirty="0">
                <a:latin typeface="Roboto" panose="02000000000000000000" pitchFamily="2" charset="0"/>
                <a:ea typeface="Roboto" panose="02000000000000000000" pitchFamily="2" charset="0"/>
              </a:rPr>
              <a:t>Premise Of Investment</a:t>
            </a:r>
            <a:r>
              <a:rPr lang="en-US" sz="1200" u="sng"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The investor(s) will invest a total of $5 million into the company. Of which $4,500,000 or 90% of the investment will be put in Accrual Bonds at 4% interest per annum, this goes towards the protection of the investment and the prerequisite to begin selling policies in Canada. In return on the investment, the investor will receive 4% interest of the secured investment, 15% of the gross revenue of policies sold in Canada and through InsurTech Platforms, and 15 million shares of common stock. </a:t>
            </a:r>
          </a:p>
          <a:p>
            <a:r>
              <a:rPr lang="en-US" sz="1200" b="1" i="1" dirty="0">
                <a:latin typeface="Roboto" panose="02000000000000000000" pitchFamily="2" charset="0"/>
                <a:ea typeface="Roboto" panose="02000000000000000000" pitchFamily="2" charset="0"/>
              </a:rPr>
              <a:t>2. </a:t>
            </a:r>
            <a:r>
              <a:rPr lang="en-US" sz="1200" b="1" i="1" u="sng" dirty="0">
                <a:latin typeface="Roboto" panose="02000000000000000000" pitchFamily="2" charset="0"/>
                <a:ea typeface="Roboto" panose="02000000000000000000" pitchFamily="2" charset="0"/>
              </a:rPr>
              <a:t>Growth Rate</a:t>
            </a:r>
            <a:r>
              <a:rPr lang="en-US" sz="1200" dirty="0">
                <a:latin typeface="Roboto" panose="02000000000000000000" pitchFamily="2" charset="0"/>
                <a:ea typeface="Roboto" panose="02000000000000000000" pitchFamily="2" charset="0"/>
              </a:rPr>
              <a:t>: See historical Quarterly and Annual Financial Statements: </a:t>
            </a:r>
            <a:r>
              <a:rPr lang="en-US" sz="1200" u="sng" dirty="0">
                <a:latin typeface="Roboto" panose="02000000000000000000" pitchFamily="2" charset="0"/>
                <a:ea typeface="Roboto" panose="02000000000000000000" pitchFamily="2" charset="0"/>
                <a:hlinkClick r:id="rId2"/>
              </a:rPr>
              <a:t>Click Here</a:t>
            </a:r>
            <a:r>
              <a:rPr lang="en-US" sz="1200" dirty="0">
                <a:latin typeface="Roboto" panose="02000000000000000000" pitchFamily="2" charset="0"/>
                <a:ea typeface="Roboto" panose="02000000000000000000" pitchFamily="2" charset="0"/>
              </a:rPr>
              <a:t>  </a:t>
            </a:r>
          </a:p>
          <a:p>
            <a:r>
              <a:rPr lang="en-US" sz="1200" b="1" i="1" dirty="0">
                <a:latin typeface="Roboto" panose="02000000000000000000" pitchFamily="2" charset="0"/>
                <a:ea typeface="Roboto" panose="02000000000000000000" pitchFamily="2" charset="0"/>
              </a:rPr>
              <a:t>3. </a:t>
            </a:r>
            <a:r>
              <a:rPr lang="en-US" sz="1200" b="1" i="1" u="sng" dirty="0">
                <a:latin typeface="Roboto" panose="02000000000000000000" pitchFamily="2" charset="0"/>
                <a:ea typeface="Roboto" panose="02000000000000000000" pitchFamily="2" charset="0"/>
              </a:rPr>
              <a:t>Lives or Life</a:t>
            </a:r>
            <a:r>
              <a:rPr lang="en-US" sz="1200" dirty="0">
                <a:latin typeface="Roboto" panose="02000000000000000000" pitchFamily="2" charset="0"/>
                <a:ea typeface="Roboto" panose="02000000000000000000" pitchFamily="2" charset="0"/>
              </a:rPr>
              <a:t>: Number of people covered under a health policy.  </a:t>
            </a:r>
          </a:p>
        </p:txBody>
      </p:sp>
      <p:sp>
        <p:nvSpPr>
          <p:cNvPr id="18" name="TextBox 17">
            <a:extLst>
              <a:ext uri="{FF2B5EF4-FFF2-40B4-BE49-F238E27FC236}">
                <a16:creationId xmlns:a16="http://schemas.microsoft.com/office/drawing/2014/main" id="{4350BD5A-7CEE-5646-9A20-9F09F13655DE}"/>
              </a:ext>
            </a:extLst>
          </p:cNvPr>
          <p:cNvSpPr txBox="1"/>
          <p:nvPr/>
        </p:nvSpPr>
        <p:spPr>
          <a:xfrm>
            <a:off x="5962291" y="4596724"/>
            <a:ext cx="5780050" cy="2492990"/>
          </a:xfrm>
          <a:prstGeom prst="rect">
            <a:avLst/>
          </a:prstGeom>
          <a:noFill/>
        </p:spPr>
        <p:txBody>
          <a:bodyPr wrap="square" rtlCol="0">
            <a:spAutoFit/>
          </a:bodyPr>
          <a:lstStyle/>
          <a:p>
            <a:r>
              <a:rPr lang="en-US" sz="1200" b="1" i="1" dirty="0">
                <a:latin typeface="Roboto" panose="02000000000000000000" pitchFamily="2" charset="0"/>
                <a:ea typeface="Roboto" panose="02000000000000000000" pitchFamily="2" charset="0"/>
              </a:rPr>
              <a:t>4. </a:t>
            </a:r>
            <a:r>
              <a:rPr lang="en-US" sz="1200" b="1" i="1" u="sng" dirty="0">
                <a:latin typeface="Roboto" panose="02000000000000000000" pitchFamily="2" charset="0"/>
                <a:ea typeface="Roboto" panose="02000000000000000000" pitchFamily="2" charset="0"/>
              </a:rPr>
              <a:t>Yearly Contract Per Life</a:t>
            </a:r>
            <a:r>
              <a:rPr lang="en-US" sz="1200" dirty="0">
                <a:latin typeface="Roboto" panose="02000000000000000000" pitchFamily="2" charset="0"/>
                <a:ea typeface="Roboto" panose="02000000000000000000" pitchFamily="2" charset="0"/>
              </a:rPr>
              <a:t>: Insurance policies according to GAAP are monetized on yearly basis as a </a:t>
            </a:r>
            <a:r>
              <a:rPr lang="en-US" sz="1200" u="sng" dirty="0">
                <a:latin typeface="Roboto" panose="02000000000000000000" pitchFamily="2" charset="0"/>
                <a:ea typeface="Roboto" panose="02000000000000000000" pitchFamily="2" charset="0"/>
                <a:hlinkClick r:id="rId3"/>
              </a:rPr>
              <a:t>Net Asset Value</a:t>
            </a:r>
            <a:r>
              <a:rPr lang="en-US" sz="1200" dirty="0">
                <a:latin typeface="Roboto" panose="02000000000000000000" pitchFamily="2" charset="0"/>
                <a:ea typeface="Roboto" panose="02000000000000000000" pitchFamily="2" charset="0"/>
              </a:rPr>
              <a:t> (NAV) vs </a:t>
            </a:r>
            <a:r>
              <a:rPr lang="en-US" sz="1200" u="sng" dirty="0">
                <a:latin typeface="Roboto" panose="02000000000000000000" pitchFamily="2" charset="0"/>
                <a:ea typeface="Roboto" panose="02000000000000000000" pitchFamily="2" charset="0"/>
                <a:hlinkClick r:id="rId4"/>
              </a:rPr>
              <a:t>Earnings Per Share</a:t>
            </a:r>
            <a:r>
              <a:rPr lang="en-US" sz="1200" dirty="0">
                <a:latin typeface="Roboto" panose="02000000000000000000" pitchFamily="2" charset="0"/>
                <a:ea typeface="Roboto" panose="02000000000000000000" pitchFamily="2" charset="0"/>
              </a:rPr>
              <a:t> (EPS).      </a:t>
            </a:r>
          </a:p>
          <a:p>
            <a:r>
              <a:rPr lang="en-US" sz="1200" b="1" i="1" dirty="0">
                <a:latin typeface="Roboto" panose="02000000000000000000" pitchFamily="2" charset="0"/>
                <a:ea typeface="Roboto" panose="02000000000000000000" pitchFamily="2" charset="0"/>
              </a:rPr>
              <a:t>5. </a:t>
            </a:r>
            <a:r>
              <a:rPr lang="en-US" sz="1200" b="1" i="1" u="sng" dirty="0">
                <a:latin typeface="Roboto" panose="02000000000000000000" pitchFamily="2" charset="0"/>
                <a:ea typeface="Roboto" panose="02000000000000000000" pitchFamily="2" charset="0"/>
              </a:rPr>
              <a:t>EBITDA</a:t>
            </a:r>
            <a:r>
              <a:rPr lang="en-US" sz="1200" dirty="0">
                <a:latin typeface="Roboto" panose="02000000000000000000" pitchFamily="2" charset="0"/>
                <a:ea typeface="Roboto" panose="02000000000000000000" pitchFamily="2" charset="0"/>
              </a:rPr>
              <a:t>: Earnings Before Interest, Taxes, Depreciation, and Amortization. We have demonstrated EBITDA to be anywhere from 34% to 38%. </a:t>
            </a:r>
          </a:p>
          <a:p>
            <a:r>
              <a:rPr lang="en-US" sz="1200" b="1" i="1" dirty="0">
                <a:latin typeface="Roboto" panose="02000000000000000000" pitchFamily="2" charset="0"/>
                <a:ea typeface="Roboto" panose="02000000000000000000" pitchFamily="2" charset="0"/>
              </a:rPr>
              <a:t>6. </a:t>
            </a:r>
            <a:r>
              <a:rPr lang="en-US" sz="1200" b="1" i="1" u="sng" dirty="0">
                <a:latin typeface="Roboto" panose="02000000000000000000" pitchFamily="2" charset="0"/>
                <a:ea typeface="Roboto" panose="02000000000000000000" pitchFamily="2" charset="0"/>
              </a:rPr>
              <a:t>NAV</a:t>
            </a:r>
            <a:r>
              <a:rPr lang="en-US" sz="1200" dirty="0">
                <a:latin typeface="Roboto" panose="02000000000000000000" pitchFamily="2" charset="0"/>
                <a:ea typeface="Roboto" panose="02000000000000000000" pitchFamily="2" charset="0"/>
              </a:rPr>
              <a:t>: </a:t>
            </a:r>
            <a:r>
              <a:rPr lang="en-US" sz="1200" u="sng" dirty="0">
                <a:latin typeface="Roboto" panose="02000000000000000000" pitchFamily="2" charset="0"/>
                <a:ea typeface="Roboto" panose="02000000000000000000" pitchFamily="2" charset="0"/>
                <a:hlinkClick r:id="rId3"/>
              </a:rPr>
              <a:t>Net Asset Value</a:t>
            </a:r>
            <a:r>
              <a:rPr lang="en-US" sz="1200" dirty="0">
                <a:latin typeface="Roboto" panose="02000000000000000000" pitchFamily="2" charset="0"/>
                <a:ea typeface="Roboto" panose="02000000000000000000" pitchFamily="2" charset="0"/>
              </a:rPr>
              <a:t> is assets minus the liabilities. </a:t>
            </a:r>
          </a:p>
          <a:p>
            <a:r>
              <a:rPr lang="en-US" sz="1200" b="1" i="1" dirty="0">
                <a:latin typeface="Roboto" panose="02000000000000000000" pitchFamily="2" charset="0"/>
                <a:ea typeface="Roboto" panose="02000000000000000000" pitchFamily="2" charset="0"/>
              </a:rPr>
              <a:t>7. </a:t>
            </a:r>
            <a:r>
              <a:rPr lang="en-US" sz="1200" b="1" i="1" u="sng" dirty="0">
                <a:latin typeface="Roboto" panose="02000000000000000000" pitchFamily="2" charset="0"/>
                <a:ea typeface="Roboto" panose="02000000000000000000" pitchFamily="2" charset="0"/>
              </a:rPr>
              <a:t>Shares Issued</a:t>
            </a:r>
            <a:r>
              <a:rPr lang="en-US" sz="1200" dirty="0">
                <a:latin typeface="Roboto" panose="02000000000000000000" pitchFamily="2" charset="0"/>
                <a:ea typeface="Roboto" panose="02000000000000000000" pitchFamily="2" charset="0"/>
              </a:rPr>
              <a:t>: </a:t>
            </a:r>
            <a:r>
              <a:rPr lang="en-US" sz="1200" u="sng" dirty="0">
                <a:latin typeface="Roboto" panose="02000000000000000000" pitchFamily="2" charset="0"/>
                <a:ea typeface="Roboto" panose="02000000000000000000" pitchFamily="2" charset="0"/>
                <a:hlinkClick r:id="rId5"/>
              </a:rPr>
              <a:t>Total Shares Outstanding</a:t>
            </a:r>
            <a:r>
              <a:rPr lang="en-US" sz="1200" dirty="0">
                <a:latin typeface="Roboto" panose="02000000000000000000" pitchFamily="2" charset="0"/>
                <a:ea typeface="Roboto" panose="02000000000000000000" pitchFamily="2" charset="0"/>
              </a:rPr>
              <a:t> </a:t>
            </a:r>
          </a:p>
          <a:p>
            <a:r>
              <a:rPr lang="en-US" sz="1200" b="1" i="1" dirty="0">
                <a:latin typeface="Roboto" panose="02000000000000000000" pitchFamily="2" charset="0"/>
                <a:ea typeface="Roboto" panose="02000000000000000000" pitchFamily="2" charset="0"/>
              </a:rPr>
              <a:t>8.</a:t>
            </a:r>
            <a:r>
              <a:rPr lang="en-US" sz="1200" b="1" i="1" u="sng" dirty="0">
                <a:latin typeface="Roboto" panose="02000000000000000000" pitchFamily="2" charset="0"/>
                <a:ea typeface="Roboto" panose="02000000000000000000" pitchFamily="2" charset="0"/>
              </a:rPr>
              <a:t>Projected Stock Price</a:t>
            </a:r>
            <a:r>
              <a:rPr lang="en-US" sz="1200" u="sng" dirty="0">
                <a:latin typeface="Roboto" panose="02000000000000000000" pitchFamily="2" charset="0"/>
                <a:ea typeface="Roboto" panose="02000000000000000000" pitchFamily="2" charset="0"/>
              </a:rPr>
              <a:t>: </a:t>
            </a:r>
            <a:r>
              <a:rPr lang="en-US" sz="1200" dirty="0">
                <a:latin typeface="Roboto" panose="02000000000000000000" pitchFamily="2" charset="0"/>
                <a:ea typeface="Roboto" panose="02000000000000000000" pitchFamily="2" charset="0"/>
              </a:rPr>
              <a:t>Aside from supply and demand the stock price is a fundamental technique used to calculate. For insurance companies, shares are calculated on a NAV, growth rate Equity in Capital, and multiples. For insurance companies, they trade at a 20x multiple  </a:t>
            </a:r>
          </a:p>
          <a:p>
            <a:r>
              <a:rPr lang="en-US" sz="1200" b="1" i="1" dirty="0">
                <a:latin typeface="Roboto" panose="02000000000000000000" pitchFamily="2" charset="0"/>
                <a:ea typeface="Roboto" panose="02000000000000000000" pitchFamily="2" charset="0"/>
              </a:rPr>
              <a:t>9. </a:t>
            </a:r>
            <a:r>
              <a:rPr lang="en-US" sz="1200" b="1" i="1" u="sng" dirty="0">
                <a:latin typeface="Roboto" panose="02000000000000000000" pitchFamily="2" charset="0"/>
                <a:ea typeface="Roboto" panose="02000000000000000000" pitchFamily="2" charset="0"/>
              </a:rPr>
              <a:t>ROI</a:t>
            </a:r>
            <a:r>
              <a:rPr lang="en-US" sz="1200" dirty="0">
                <a:latin typeface="Roboto" panose="02000000000000000000" pitchFamily="2" charset="0"/>
                <a:ea typeface="Roboto" panose="02000000000000000000" pitchFamily="2" charset="0"/>
              </a:rPr>
              <a:t>: </a:t>
            </a:r>
            <a:r>
              <a:rPr lang="en-US" sz="1200" u="sng" dirty="0">
                <a:latin typeface="Roboto" panose="02000000000000000000" pitchFamily="2" charset="0"/>
                <a:ea typeface="Roboto" panose="02000000000000000000" pitchFamily="2" charset="0"/>
                <a:hlinkClick r:id="rId6"/>
              </a:rPr>
              <a:t>Return On Investment</a:t>
            </a:r>
            <a:r>
              <a:rPr lang="en-US" sz="1200" dirty="0">
                <a:latin typeface="Roboto" panose="02000000000000000000" pitchFamily="2" charset="0"/>
                <a:ea typeface="Roboto" panose="02000000000000000000" pitchFamily="2" charset="0"/>
              </a:rPr>
              <a:t>, in this case, is a projection share issued divided by EBITDA.  </a:t>
            </a:r>
          </a:p>
          <a:p>
            <a:endParaRPr lang="en-US" sz="1200" dirty="0">
              <a:latin typeface="Roboto" panose="02000000000000000000" pitchFamily="2" charset="0"/>
              <a:ea typeface="Roboto" panose="02000000000000000000" pitchFamily="2" charset="0"/>
            </a:endParaRPr>
          </a:p>
        </p:txBody>
      </p:sp>
      <p:sp>
        <p:nvSpPr>
          <p:cNvPr id="20" name="Rectangle 19">
            <a:extLst>
              <a:ext uri="{FF2B5EF4-FFF2-40B4-BE49-F238E27FC236}">
                <a16:creationId xmlns:a16="http://schemas.microsoft.com/office/drawing/2014/main" id="{AB10B426-531D-3D46-9809-282C2A7B3738}"/>
              </a:ext>
            </a:extLst>
          </p:cNvPr>
          <p:cNvSpPr/>
          <p:nvPr/>
        </p:nvSpPr>
        <p:spPr>
          <a:xfrm>
            <a:off x="4336078" y="4291437"/>
            <a:ext cx="3326555" cy="2868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u="sng" dirty="0">
                <a:latin typeface="Roboto" panose="020B0604020202020204" charset="0"/>
                <a:cs typeface="Roboto" panose="020B0604020202020204" charset="0"/>
              </a:rPr>
              <a:t>Footnotes</a:t>
            </a:r>
          </a:p>
        </p:txBody>
      </p:sp>
      <p:sp>
        <p:nvSpPr>
          <p:cNvPr id="23" name="Rectangle 22">
            <a:extLst>
              <a:ext uri="{FF2B5EF4-FFF2-40B4-BE49-F238E27FC236}">
                <a16:creationId xmlns:a16="http://schemas.microsoft.com/office/drawing/2014/main" id="{007C5DFF-DF27-1840-ABAE-A0B0C2EE1137}"/>
              </a:ext>
            </a:extLst>
          </p:cNvPr>
          <p:cNvSpPr/>
          <p:nvPr/>
        </p:nvSpPr>
        <p:spPr>
          <a:xfrm>
            <a:off x="823471" y="727540"/>
            <a:ext cx="9882451" cy="36150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cxnSp>
        <p:nvCxnSpPr>
          <p:cNvPr id="26" name="Straight Connector 25">
            <a:extLst>
              <a:ext uri="{FF2B5EF4-FFF2-40B4-BE49-F238E27FC236}">
                <a16:creationId xmlns:a16="http://schemas.microsoft.com/office/drawing/2014/main" id="{D0B44D10-816F-7946-8B26-6E9BAA26D20F}"/>
              </a:ext>
            </a:extLst>
          </p:cNvPr>
          <p:cNvCxnSpPr>
            <a:cxnSpLocks/>
          </p:cNvCxnSpPr>
          <p:nvPr/>
        </p:nvCxnSpPr>
        <p:spPr>
          <a:xfrm>
            <a:off x="5754759" y="4640650"/>
            <a:ext cx="0" cy="2082177"/>
          </a:xfrm>
          <a:prstGeom prst="line">
            <a:avLst/>
          </a:prstGeom>
        </p:spPr>
        <p:style>
          <a:lnRef idx="1">
            <a:schemeClr val="accent5"/>
          </a:lnRef>
          <a:fillRef idx="0">
            <a:schemeClr val="accent5"/>
          </a:fillRef>
          <a:effectRef idx="0">
            <a:schemeClr val="accent5"/>
          </a:effectRef>
          <a:fontRef idx="minor">
            <a:schemeClr val="tx1"/>
          </a:fontRef>
        </p:style>
      </p:cxnSp>
      <p:sp>
        <p:nvSpPr>
          <p:cNvPr id="13" name="Google Shape;240;p30">
            <a:extLst>
              <a:ext uri="{FF2B5EF4-FFF2-40B4-BE49-F238E27FC236}">
                <a16:creationId xmlns:a16="http://schemas.microsoft.com/office/drawing/2014/main" id="{D711CEEB-A483-4E98-9869-0D9BBB6C06AC}"/>
              </a:ext>
            </a:extLst>
          </p:cNvPr>
          <p:cNvSpPr txBox="1"/>
          <p:nvPr/>
        </p:nvSpPr>
        <p:spPr>
          <a:xfrm>
            <a:off x="128185" y="-9494"/>
            <a:ext cx="5161445"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rPr>
              <a:t>Financial Projections &amp; ROI</a:t>
            </a:r>
          </a:p>
        </p:txBody>
      </p:sp>
      <p:sp>
        <p:nvSpPr>
          <p:cNvPr id="14" name="Rectangle 13">
            <a:extLst>
              <a:ext uri="{FF2B5EF4-FFF2-40B4-BE49-F238E27FC236}">
                <a16:creationId xmlns:a16="http://schemas.microsoft.com/office/drawing/2014/main" id="{7AC26D05-F7AF-4A2B-838E-427879E7E28C}"/>
              </a:ext>
            </a:extLst>
          </p:cNvPr>
          <p:cNvSpPr/>
          <p:nvPr/>
        </p:nvSpPr>
        <p:spPr>
          <a:xfrm>
            <a:off x="0" y="6071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Google Shape;135;p4">
            <a:extLst>
              <a:ext uri="{FF2B5EF4-FFF2-40B4-BE49-F238E27FC236}">
                <a16:creationId xmlns:a16="http://schemas.microsoft.com/office/drawing/2014/main" id="{74419777-13B1-44F0-BEEF-B9A76CF00E51}"/>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17</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16" name="Picture 15">
            <a:extLst>
              <a:ext uri="{FF2B5EF4-FFF2-40B4-BE49-F238E27FC236}">
                <a16:creationId xmlns:a16="http://schemas.microsoft.com/office/drawing/2014/main" id="{3EAB3F67-6F05-2B4F-A52E-05C09F7A5120}"/>
              </a:ext>
            </a:extLst>
          </p:cNvPr>
          <p:cNvPicPr>
            <a:picLocks noChangeAspect="1"/>
          </p:cNvPicPr>
          <p:nvPr/>
        </p:nvPicPr>
        <p:blipFill>
          <a:blip r:embed="rId7"/>
          <a:stretch>
            <a:fillRect/>
          </a:stretch>
        </p:blipFill>
        <p:spPr>
          <a:xfrm>
            <a:off x="1096893" y="785209"/>
            <a:ext cx="9171452" cy="3534708"/>
          </a:xfrm>
          <a:prstGeom prst="rect">
            <a:avLst/>
          </a:prstGeom>
        </p:spPr>
      </p:pic>
      <p:sp>
        <p:nvSpPr>
          <p:cNvPr id="17" name="TextBox 16">
            <a:extLst>
              <a:ext uri="{FF2B5EF4-FFF2-40B4-BE49-F238E27FC236}">
                <a16:creationId xmlns:a16="http://schemas.microsoft.com/office/drawing/2014/main" id="{8CD847E8-AD5B-B145-A96A-4F5F856BF3DF}"/>
              </a:ext>
            </a:extLst>
          </p:cNvPr>
          <p:cNvSpPr txBox="1"/>
          <p:nvPr/>
        </p:nvSpPr>
        <p:spPr>
          <a:xfrm>
            <a:off x="5532699" y="146457"/>
            <a:ext cx="6967958" cy="369332"/>
          </a:xfrm>
          <a:prstGeom prst="rect">
            <a:avLst/>
          </a:prstGeom>
          <a:noFill/>
        </p:spPr>
        <p:txBody>
          <a:bodyPr wrap="square">
            <a:spAutoFit/>
          </a:bodyPr>
          <a:lstStyle/>
          <a:p>
            <a:r>
              <a:rPr lang="en-US" sz="1800" spc="-59" dirty="0">
                <a:latin typeface="Roboto" panose="020B0604020202020204" charset="0"/>
                <a:cs typeface="Roboto" panose="020B0604020202020204" charset="0"/>
                <a:hlinkClick r:id="rId8"/>
              </a:rPr>
              <a:t>Download Financial Mode</a:t>
            </a:r>
            <a:r>
              <a:rPr lang="en-US" spc="-59" dirty="0">
                <a:latin typeface="Roboto" panose="020B0604020202020204" charset="0"/>
                <a:cs typeface="Roboto" panose="020B0604020202020204" charset="0"/>
                <a:hlinkClick r:id="rId8"/>
              </a:rPr>
              <a:t>l Spreadsheet</a:t>
            </a:r>
            <a:endParaRPr lang="en-US" dirty="0"/>
          </a:p>
        </p:txBody>
      </p:sp>
      <p:sp>
        <p:nvSpPr>
          <p:cNvPr id="4" name="Rectangle 3">
            <a:extLst>
              <a:ext uri="{FF2B5EF4-FFF2-40B4-BE49-F238E27FC236}">
                <a16:creationId xmlns:a16="http://schemas.microsoft.com/office/drawing/2014/main" id="{E342C0B7-4115-5802-DA38-5F40EA5EE54D}"/>
              </a:ext>
            </a:extLst>
          </p:cNvPr>
          <p:cNvSpPr/>
          <p:nvPr/>
        </p:nvSpPr>
        <p:spPr>
          <a:xfrm>
            <a:off x="4303928" y="805312"/>
            <a:ext cx="5932267" cy="1442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BBCC51-1A8E-9278-3484-B06F67D8ED72}"/>
              </a:ext>
            </a:extLst>
          </p:cNvPr>
          <p:cNvSpPr txBox="1"/>
          <p:nvPr/>
        </p:nvSpPr>
        <p:spPr>
          <a:xfrm>
            <a:off x="5260622" y="759467"/>
            <a:ext cx="378178" cy="215444"/>
          </a:xfrm>
          <a:prstGeom prst="rect">
            <a:avLst/>
          </a:prstGeom>
          <a:noFill/>
        </p:spPr>
        <p:txBody>
          <a:bodyPr wrap="square" rtlCol="0">
            <a:spAutoFit/>
          </a:bodyPr>
          <a:lstStyle/>
          <a:p>
            <a:r>
              <a:rPr lang="en-US" sz="800" dirty="0">
                <a:solidFill>
                  <a:schemeClr val="bg1"/>
                </a:solidFill>
              </a:rPr>
              <a:t>Yr. 1</a:t>
            </a:r>
          </a:p>
        </p:txBody>
      </p:sp>
      <p:sp>
        <p:nvSpPr>
          <p:cNvPr id="7" name="TextBox 6">
            <a:extLst>
              <a:ext uri="{FF2B5EF4-FFF2-40B4-BE49-F238E27FC236}">
                <a16:creationId xmlns:a16="http://schemas.microsoft.com/office/drawing/2014/main" id="{1A6966EE-2E97-324B-0FA8-7B35908807AE}"/>
              </a:ext>
            </a:extLst>
          </p:cNvPr>
          <p:cNvSpPr txBox="1"/>
          <p:nvPr/>
        </p:nvSpPr>
        <p:spPr>
          <a:xfrm>
            <a:off x="6446741" y="769699"/>
            <a:ext cx="400756" cy="215444"/>
          </a:xfrm>
          <a:prstGeom prst="rect">
            <a:avLst/>
          </a:prstGeom>
          <a:noFill/>
        </p:spPr>
        <p:txBody>
          <a:bodyPr wrap="square" rtlCol="0">
            <a:spAutoFit/>
          </a:bodyPr>
          <a:lstStyle/>
          <a:p>
            <a:r>
              <a:rPr lang="en-US" sz="800" dirty="0">
                <a:solidFill>
                  <a:schemeClr val="bg1"/>
                </a:solidFill>
              </a:rPr>
              <a:t>Yr.2</a:t>
            </a:r>
          </a:p>
        </p:txBody>
      </p:sp>
      <p:sp>
        <p:nvSpPr>
          <p:cNvPr id="8" name="TextBox 7">
            <a:extLst>
              <a:ext uri="{FF2B5EF4-FFF2-40B4-BE49-F238E27FC236}">
                <a16:creationId xmlns:a16="http://schemas.microsoft.com/office/drawing/2014/main" id="{87DA2BE2-BD5D-89D8-1765-CD5E065442D2}"/>
              </a:ext>
            </a:extLst>
          </p:cNvPr>
          <p:cNvSpPr txBox="1"/>
          <p:nvPr/>
        </p:nvSpPr>
        <p:spPr>
          <a:xfrm>
            <a:off x="7591777" y="769699"/>
            <a:ext cx="516467" cy="215444"/>
          </a:xfrm>
          <a:prstGeom prst="rect">
            <a:avLst/>
          </a:prstGeom>
          <a:noFill/>
        </p:spPr>
        <p:txBody>
          <a:bodyPr wrap="square" rtlCol="0">
            <a:spAutoFit/>
          </a:bodyPr>
          <a:lstStyle/>
          <a:p>
            <a:r>
              <a:rPr lang="en-US" sz="800" dirty="0">
                <a:solidFill>
                  <a:schemeClr val="bg1"/>
                </a:solidFill>
              </a:rPr>
              <a:t>Yr.3</a:t>
            </a:r>
          </a:p>
        </p:txBody>
      </p:sp>
      <p:sp>
        <p:nvSpPr>
          <p:cNvPr id="10" name="TextBox 9">
            <a:extLst>
              <a:ext uri="{FF2B5EF4-FFF2-40B4-BE49-F238E27FC236}">
                <a16:creationId xmlns:a16="http://schemas.microsoft.com/office/drawing/2014/main" id="{7123CB8B-C3C7-6CB5-0443-4103B040315C}"/>
              </a:ext>
            </a:extLst>
          </p:cNvPr>
          <p:cNvSpPr txBox="1"/>
          <p:nvPr/>
        </p:nvSpPr>
        <p:spPr>
          <a:xfrm>
            <a:off x="8621888" y="759467"/>
            <a:ext cx="423333" cy="215444"/>
          </a:xfrm>
          <a:prstGeom prst="rect">
            <a:avLst/>
          </a:prstGeom>
          <a:noFill/>
        </p:spPr>
        <p:txBody>
          <a:bodyPr wrap="square" rtlCol="0">
            <a:spAutoFit/>
          </a:bodyPr>
          <a:lstStyle/>
          <a:p>
            <a:r>
              <a:rPr lang="en-US" sz="800" dirty="0">
                <a:solidFill>
                  <a:schemeClr val="bg1"/>
                </a:solidFill>
              </a:rPr>
              <a:t>Yr. 4</a:t>
            </a:r>
          </a:p>
        </p:txBody>
      </p:sp>
      <p:sp>
        <p:nvSpPr>
          <p:cNvPr id="19" name="TextBox 18">
            <a:extLst>
              <a:ext uri="{FF2B5EF4-FFF2-40B4-BE49-F238E27FC236}">
                <a16:creationId xmlns:a16="http://schemas.microsoft.com/office/drawing/2014/main" id="{917D498A-2740-0EC4-A362-C43894E15BD3}"/>
              </a:ext>
            </a:extLst>
          </p:cNvPr>
          <p:cNvSpPr txBox="1"/>
          <p:nvPr/>
        </p:nvSpPr>
        <p:spPr>
          <a:xfrm>
            <a:off x="9912359" y="769699"/>
            <a:ext cx="485417" cy="215444"/>
          </a:xfrm>
          <a:prstGeom prst="rect">
            <a:avLst/>
          </a:prstGeom>
          <a:noFill/>
        </p:spPr>
        <p:txBody>
          <a:bodyPr wrap="square" rtlCol="0">
            <a:spAutoFit/>
          </a:bodyPr>
          <a:lstStyle/>
          <a:p>
            <a:r>
              <a:rPr lang="en-US" sz="800" dirty="0">
                <a:solidFill>
                  <a:schemeClr val="bg1"/>
                </a:solidFill>
              </a:rPr>
              <a:t>Yr.5</a:t>
            </a:r>
          </a:p>
        </p:txBody>
      </p:sp>
      <p:pic>
        <p:nvPicPr>
          <p:cNvPr id="5" name="Picture 4">
            <a:extLst>
              <a:ext uri="{FF2B5EF4-FFF2-40B4-BE49-F238E27FC236}">
                <a16:creationId xmlns:a16="http://schemas.microsoft.com/office/drawing/2014/main" id="{E2CDA405-1AC4-7108-F827-4D390C1DFC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50324" y="8258"/>
            <a:ext cx="2187778" cy="546945"/>
          </a:xfrm>
          <a:prstGeom prst="rect">
            <a:avLst/>
          </a:prstGeom>
        </p:spPr>
      </p:pic>
    </p:spTree>
    <p:extLst>
      <p:ext uri="{BB962C8B-B14F-4D97-AF65-F5344CB8AC3E}">
        <p14:creationId xmlns:p14="http://schemas.microsoft.com/office/powerpoint/2010/main" val="417955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679" y="0"/>
            <a:ext cx="4901129" cy="6881125"/>
          </a:xfrm>
          <a:prstGeom prst="rect">
            <a:avLst/>
          </a:prstGeom>
        </p:spPr>
      </p:pic>
      <p:sp>
        <p:nvSpPr>
          <p:cNvPr id="25" name="Rectangle 24">
            <a:extLst>
              <a:ext uri="{FF2B5EF4-FFF2-40B4-BE49-F238E27FC236}">
                <a16:creationId xmlns:a16="http://schemas.microsoft.com/office/drawing/2014/main" id="{01A364B3-33F3-41CC-B0FF-5E7262F864BC}"/>
              </a:ext>
            </a:extLst>
          </p:cNvPr>
          <p:cNvSpPr/>
          <p:nvPr/>
        </p:nvSpPr>
        <p:spPr>
          <a:xfrm>
            <a:off x="3723793" y="0"/>
            <a:ext cx="4920016"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Google Shape;649;p21">
            <a:extLst>
              <a:ext uri="{FF2B5EF4-FFF2-40B4-BE49-F238E27FC236}">
                <a16:creationId xmlns:a16="http://schemas.microsoft.com/office/drawing/2014/main" id="{D52368CC-55CC-764D-A09A-A346288DDF19}"/>
              </a:ext>
            </a:extLst>
          </p:cNvPr>
          <p:cNvSpPr/>
          <p:nvPr/>
        </p:nvSpPr>
        <p:spPr>
          <a:xfrm>
            <a:off x="8468208" y="4032789"/>
            <a:ext cx="2807793" cy="2165115"/>
          </a:xfrm>
          <a:prstGeom prst="roundRect">
            <a:avLst>
              <a:gd name="adj" fmla="val 16667"/>
            </a:avLst>
          </a:prstGeom>
          <a:solidFill>
            <a:schemeClr val="lt1"/>
          </a:solidFill>
          <a:ln>
            <a:noFill/>
          </a:ln>
          <a:effectLst>
            <a:outerShdw blurRad="279400" dist="50800" dir="5400000" sx="97000" sy="97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chemeClr val="lt1"/>
              </a:solidFill>
              <a:latin typeface="Roboto" panose="020B0604020202020204" charset="0"/>
              <a:ea typeface="Arial"/>
              <a:cs typeface="Roboto" panose="020B0604020202020204" charset="0"/>
              <a:sym typeface="Arial"/>
            </a:endParaRPr>
          </a:p>
        </p:txBody>
      </p:sp>
      <p:sp>
        <p:nvSpPr>
          <p:cNvPr id="31" name="Google Shape;649;p21">
            <a:extLst>
              <a:ext uri="{FF2B5EF4-FFF2-40B4-BE49-F238E27FC236}">
                <a16:creationId xmlns:a16="http://schemas.microsoft.com/office/drawing/2014/main" id="{908A303F-6EF2-664F-8819-4D55663789BF}"/>
              </a:ext>
            </a:extLst>
          </p:cNvPr>
          <p:cNvSpPr/>
          <p:nvPr/>
        </p:nvSpPr>
        <p:spPr>
          <a:xfrm>
            <a:off x="1270625" y="4104289"/>
            <a:ext cx="2807793" cy="2165115"/>
          </a:xfrm>
          <a:prstGeom prst="roundRect">
            <a:avLst>
              <a:gd name="adj" fmla="val 16667"/>
            </a:avLst>
          </a:prstGeom>
          <a:solidFill>
            <a:schemeClr val="lt1"/>
          </a:solidFill>
          <a:ln>
            <a:noFill/>
          </a:ln>
          <a:effectLst>
            <a:outerShdw blurRad="279400" dist="50800" dir="5400000" sx="97000" sy="97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chemeClr val="lt1"/>
              </a:solidFill>
              <a:latin typeface="Roboto" panose="020B0604020202020204" charset="0"/>
              <a:ea typeface="Arial"/>
              <a:cs typeface="Roboto" panose="020B0604020202020204" charset="0"/>
              <a:sym typeface="Arial"/>
            </a:endParaRPr>
          </a:p>
        </p:txBody>
      </p:sp>
      <p:sp>
        <p:nvSpPr>
          <p:cNvPr id="32" name="Google Shape;649;p21">
            <a:extLst>
              <a:ext uri="{FF2B5EF4-FFF2-40B4-BE49-F238E27FC236}">
                <a16:creationId xmlns:a16="http://schemas.microsoft.com/office/drawing/2014/main" id="{2351DECA-0679-5245-A019-AFE268E8E8A3}"/>
              </a:ext>
            </a:extLst>
          </p:cNvPr>
          <p:cNvSpPr/>
          <p:nvPr/>
        </p:nvSpPr>
        <p:spPr>
          <a:xfrm>
            <a:off x="8468208" y="1223707"/>
            <a:ext cx="2807793" cy="2165115"/>
          </a:xfrm>
          <a:prstGeom prst="roundRect">
            <a:avLst>
              <a:gd name="adj" fmla="val 16667"/>
            </a:avLst>
          </a:prstGeom>
          <a:solidFill>
            <a:schemeClr val="lt1"/>
          </a:solidFill>
          <a:ln>
            <a:noFill/>
          </a:ln>
          <a:effectLst>
            <a:outerShdw blurRad="279400" dist="50800" dir="5400000" sx="97000" sy="97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chemeClr val="lt1"/>
              </a:solidFill>
              <a:latin typeface="Roboto" panose="020B0604020202020204" charset="0"/>
              <a:ea typeface="Arial"/>
              <a:cs typeface="Roboto" panose="020B0604020202020204" charset="0"/>
              <a:sym typeface="Arial"/>
            </a:endParaRPr>
          </a:p>
        </p:txBody>
      </p:sp>
      <p:sp>
        <p:nvSpPr>
          <p:cNvPr id="3" name="Rectangle 2"/>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4" name="TextBox 3">
            <a:extLst>
              <a:ext uri="{FF2B5EF4-FFF2-40B4-BE49-F238E27FC236}">
                <a16:creationId xmlns:a16="http://schemas.microsoft.com/office/drawing/2014/main" id="{B900801E-7844-FF45-8F17-5FEEFCF5B455}"/>
              </a:ext>
            </a:extLst>
          </p:cNvPr>
          <p:cNvSpPr txBox="1"/>
          <p:nvPr/>
        </p:nvSpPr>
        <p:spPr>
          <a:xfrm>
            <a:off x="4220277" y="3440562"/>
            <a:ext cx="4103492" cy="316606"/>
          </a:xfrm>
          <a:prstGeom prst="rect">
            <a:avLst/>
          </a:prstGeom>
          <a:noFill/>
        </p:spPr>
        <p:txBody>
          <a:bodyPr wrap="square" rtlCol="0">
            <a:spAutoFit/>
          </a:bodyPr>
          <a:lstStyle/>
          <a:p>
            <a:r>
              <a:rPr lang="en-US" sz="1400" b="1" spc="300" dirty="0">
                <a:solidFill>
                  <a:schemeClr val="bg1"/>
                </a:solidFill>
                <a:latin typeface="Roboto" panose="020B0604020202020204" charset="0"/>
                <a:ea typeface="Adobe Fangsong Std R" panose="02020400000000000000" pitchFamily="18" charset="-128"/>
                <a:cs typeface="Roboto" panose="020B0604020202020204" charset="0"/>
              </a:rPr>
              <a:t>THIS IS SEGMENTED IN 4 WAYS</a:t>
            </a:r>
          </a:p>
        </p:txBody>
      </p:sp>
      <p:sp>
        <p:nvSpPr>
          <p:cNvPr id="15" name="Google Shape;649;p21">
            <a:extLst>
              <a:ext uri="{FF2B5EF4-FFF2-40B4-BE49-F238E27FC236}">
                <a16:creationId xmlns:a16="http://schemas.microsoft.com/office/drawing/2014/main" id="{B004338F-6442-4B5A-A3E3-13504C5BF975}"/>
              </a:ext>
            </a:extLst>
          </p:cNvPr>
          <p:cNvSpPr/>
          <p:nvPr/>
        </p:nvSpPr>
        <p:spPr>
          <a:xfrm>
            <a:off x="1270625" y="1223707"/>
            <a:ext cx="2807793" cy="2165115"/>
          </a:xfrm>
          <a:prstGeom prst="roundRect">
            <a:avLst>
              <a:gd name="adj" fmla="val 16667"/>
            </a:avLst>
          </a:prstGeom>
          <a:solidFill>
            <a:schemeClr val="lt1"/>
          </a:solidFill>
          <a:ln>
            <a:noFill/>
          </a:ln>
          <a:effectLst>
            <a:outerShdw blurRad="279400" dist="50800" dir="5400000" sx="97000" sy="97000" algn="ctr" rotWithShape="0">
              <a:srgbClr val="000000">
                <a:alpha val="4235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chemeClr val="lt1"/>
              </a:solidFill>
              <a:latin typeface="Roboto" panose="020B0604020202020204" charset="0"/>
              <a:ea typeface="Arial"/>
              <a:cs typeface="Roboto" panose="020B0604020202020204" charset="0"/>
              <a:sym typeface="Arial"/>
            </a:endParaRPr>
          </a:p>
        </p:txBody>
      </p:sp>
      <p:sp>
        <p:nvSpPr>
          <p:cNvPr id="6" name="Google Shape;679;p22">
            <a:extLst>
              <a:ext uri="{FF2B5EF4-FFF2-40B4-BE49-F238E27FC236}">
                <a16:creationId xmlns:a16="http://schemas.microsoft.com/office/drawing/2014/main" id="{35207821-6BE0-429B-9470-3CD3C8E9EEF5}"/>
              </a:ext>
            </a:extLst>
          </p:cNvPr>
          <p:cNvSpPr txBox="1"/>
          <p:nvPr/>
        </p:nvSpPr>
        <p:spPr>
          <a:xfrm>
            <a:off x="1518925" y="1417298"/>
            <a:ext cx="2311192" cy="1952237"/>
          </a:xfrm>
          <a:prstGeom prst="rect">
            <a:avLst/>
          </a:prstGeom>
          <a:noFill/>
          <a:ln>
            <a:noFill/>
          </a:ln>
        </p:spPr>
        <p:txBody>
          <a:bodyPr spcFirstLastPara="1" wrap="square" lIns="51950" tIns="25975" rIns="51950" bIns="2597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rgbClr val="000000"/>
              </a:buClr>
              <a:buSzPts val="1800"/>
              <a:buFont typeface="Arial"/>
              <a:buNone/>
            </a:pPr>
            <a:r>
              <a:rPr lang="en-US" sz="1200" b="1" dirty="0">
                <a:solidFill>
                  <a:srgbClr val="328F2D"/>
                </a:solidFill>
                <a:latin typeface="Roboto" panose="020B0604020202020204" charset="0"/>
                <a:ea typeface="Montserrat"/>
                <a:cs typeface="Roboto" panose="020B0604020202020204" charset="0"/>
                <a:sym typeface="Montserrat"/>
              </a:rPr>
              <a:t>Secured Funding </a:t>
            </a:r>
            <a:r>
              <a:rPr lang="en-US" sz="1200" b="1" u="none" strike="noStrike" cap="none" dirty="0">
                <a:solidFill>
                  <a:srgbClr val="328F2D"/>
                </a:solidFill>
                <a:latin typeface="Roboto" panose="020B0604020202020204" charset="0"/>
                <a:ea typeface="Montserrat"/>
                <a:cs typeface="Roboto" panose="020B0604020202020204" charset="0"/>
                <a:sym typeface="Montserrat"/>
              </a:rPr>
              <a:t>$5 Million</a:t>
            </a:r>
          </a:p>
          <a:p>
            <a:pPr lvl="0">
              <a:buSzPts val="1800"/>
            </a:pPr>
            <a:r>
              <a:rPr lang="en-US" sz="1200" dirty="0">
                <a:latin typeface="Roboto" panose="020B0604020202020204" charset="0"/>
                <a:ea typeface="Montserrat"/>
                <a:cs typeface="Roboto" panose="020B0604020202020204" charset="0"/>
                <a:sym typeface="Montserrat"/>
              </a:rPr>
              <a:t>Novus plans to raise “Series A” funding with a straight dividend of 4%. Ninety percent (90%) of the principal amount of investment will go to </a:t>
            </a:r>
            <a:r>
              <a:rPr lang="en-US" sz="1200" dirty="0"/>
              <a:t> </a:t>
            </a:r>
            <a:r>
              <a:rPr lang="en-US" sz="1200" dirty="0">
                <a:hlinkClick r:id="rId3"/>
              </a:rPr>
              <a:t>Accrual Bonds</a:t>
            </a:r>
            <a:endParaRPr lang="en-US" sz="1200" dirty="0">
              <a:latin typeface="Roboto" panose="020B0604020202020204" charset="0"/>
              <a:ea typeface="Montserrat"/>
              <a:cs typeface="Roboto" panose="020B0604020202020204" charset="0"/>
              <a:sym typeface="Montserrat"/>
            </a:endParaRPr>
          </a:p>
        </p:txBody>
      </p:sp>
      <p:sp>
        <p:nvSpPr>
          <p:cNvPr id="10" name="Rectangle 9"/>
          <p:cNvSpPr/>
          <p:nvPr/>
        </p:nvSpPr>
        <p:spPr>
          <a:xfrm>
            <a:off x="1910751" y="1106866"/>
            <a:ext cx="1333042" cy="338554"/>
          </a:xfrm>
          <a:prstGeom prst="rect">
            <a:avLst/>
          </a:prstGeom>
          <a:solidFill>
            <a:srgbClr val="328F2D"/>
          </a:solidFill>
        </p:spPr>
        <p:txBody>
          <a:bodyPr wrap="square">
            <a:spAutoFit/>
          </a:bodyPr>
          <a:lstStyle/>
          <a:p>
            <a:pPr lvl="0">
              <a:buClr>
                <a:srgbClr val="000000"/>
              </a:buClr>
              <a:buSzPts val="1800"/>
            </a:pPr>
            <a:r>
              <a:rPr lang="en-US" sz="1600" b="1" dirty="0">
                <a:solidFill>
                  <a:schemeClr val="bg1"/>
                </a:solidFill>
                <a:latin typeface="Roboto" panose="020B0604020202020204" charset="0"/>
                <a:ea typeface="Montserrat"/>
                <a:cs typeface="Roboto" panose="020B0604020202020204" charset="0"/>
                <a:sym typeface="Montserrat"/>
              </a:rPr>
              <a:t>(Dividend 1)</a:t>
            </a:r>
          </a:p>
        </p:txBody>
      </p:sp>
      <p:sp>
        <p:nvSpPr>
          <p:cNvPr id="7" name="TextBox 6">
            <a:extLst>
              <a:ext uri="{FF2B5EF4-FFF2-40B4-BE49-F238E27FC236}">
                <a16:creationId xmlns:a16="http://schemas.microsoft.com/office/drawing/2014/main" id="{E11745A7-9832-CC4C-9FBA-FE381C9A0248}"/>
              </a:ext>
            </a:extLst>
          </p:cNvPr>
          <p:cNvSpPr txBox="1"/>
          <p:nvPr/>
        </p:nvSpPr>
        <p:spPr>
          <a:xfrm>
            <a:off x="8655223" y="1562950"/>
            <a:ext cx="2222595" cy="1554272"/>
          </a:xfrm>
          <a:prstGeom prst="rect">
            <a:avLst/>
          </a:prstGeom>
          <a:noFill/>
        </p:spPr>
        <p:txBody>
          <a:bodyPr wrap="square" rtlCol="0">
            <a:spAutoFit/>
          </a:bodyPr>
          <a:lstStyle/>
          <a:p>
            <a:pPr lvl="0">
              <a:buSzPts val="1800"/>
            </a:pPr>
            <a:r>
              <a:rPr lang="en-US" sz="1200" b="1" dirty="0">
                <a:solidFill>
                  <a:srgbClr val="328F2D"/>
                </a:solidFill>
                <a:latin typeface="Roboto" panose="020B0604020202020204" charset="0"/>
                <a:ea typeface="Montserrat"/>
                <a:cs typeface="Roboto" panose="020B0604020202020204" charset="0"/>
                <a:sym typeface="Montserrat"/>
              </a:rPr>
              <a:t>InsurTech Revenue</a:t>
            </a:r>
          </a:p>
          <a:p>
            <a:r>
              <a:rPr lang="en-US" sz="1200" dirty="0">
                <a:latin typeface="Roboto" panose="020B0604020202020204" charset="0"/>
                <a:ea typeface="Montserrat"/>
                <a:cs typeface="Roboto" panose="020B0604020202020204" charset="0"/>
                <a:sym typeface="Montserrat"/>
              </a:rPr>
              <a:t>Placement of policies on InsurTech Platforms as a carrier. The investor will receive, a 15% dividend from gross proceeds from InsurTech platform sales</a:t>
            </a:r>
          </a:p>
          <a:p>
            <a:endParaRPr lang="en-US" sz="1100" dirty="0">
              <a:latin typeface="Roboto" panose="020B0604020202020204" charset="0"/>
              <a:cs typeface="Roboto" panose="020B0604020202020204" charset="0"/>
            </a:endParaRPr>
          </a:p>
        </p:txBody>
      </p:sp>
      <p:sp>
        <p:nvSpPr>
          <p:cNvPr id="11" name="Rectangle 10"/>
          <p:cNvSpPr/>
          <p:nvPr/>
        </p:nvSpPr>
        <p:spPr>
          <a:xfrm>
            <a:off x="9117143" y="1066047"/>
            <a:ext cx="1298753" cy="338554"/>
          </a:xfrm>
          <a:prstGeom prst="rect">
            <a:avLst/>
          </a:prstGeom>
          <a:solidFill>
            <a:srgbClr val="328F2D"/>
          </a:solidFill>
        </p:spPr>
        <p:txBody>
          <a:bodyPr wrap="none">
            <a:spAutoFit/>
          </a:bodyPr>
          <a:lstStyle/>
          <a:p>
            <a:pPr lvl="0">
              <a:buSzPts val="1800"/>
            </a:pPr>
            <a:r>
              <a:rPr lang="en-US" sz="1600" b="1" dirty="0">
                <a:solidFill>
                  <a:schemeClr val="bg1"/>
                </a:solidFill>
                <a:latin typeface="Roboto" panose="020B0604020202020204" charset="0"/>
                <a:ea typeface="Montserrat"/>
                <a:cs typeface="Roboto" panose="020B0604020202020204" charset="0"/>
                <a:sym typeface="Montserrat"/>
              </a:rPr>
              <a:t>(Dividend 2)</a:t>
            </a:r>
          </a:p>
        </p:txBody>
      </p:sp>
      <p:sp>
        <p:nvSpPr>
          <p:cNvPr id="8" name="TextBox 7">
            <a:extLst>
              <a:ext uri="{FF2B5EF4-FFF2-40B4-BE49-F238E27FC236}">
                <a16:creationId xmlns:a16="http://schemas.microsoft.com/office/drawing/2014/main" id="{BB36387B-4956-584E-A92B-9C1DA936A08F}"/>
              </a:ext>
            </a:extLst>
          </p:cNvPr>
          <p:cNvSpPr txBox="1"/>
          <p:nvPr/>
        </p:nvSpPr>
        <p:spPr>
          <a:xfrm>
            <a:off x="1366876" y="4485792"/>
            <a:ext cx="2519429" cy="1384995"/>
          </a:xfrm>
          <a:prstGeom prst="rect">
            <a:avLst/>
          </a:prstGeom>
          <a:noFill/>
        </p:spPr>
        <p:txBody>
          <a:bodyPr wrap="square" rtlCol="0">
            <a:spAutoFit/>
          </a:bodyPr>
          <a:lstStyle/>
          <a:p>
            <a:pPr lvl="0">
              <a:buSzPts val="1800"/>
            </a:pPr>
            <a:r>
              <a:rPr lang="en-US" sz="1200" b="1" dirty="0">
                <a:solidFill>
                  <a:srgbClr val="328F2D"/>
                </a:solidFill>
                <a:latin typeface="Roboto" panose="020B0604020202020204" charset="0"/>
                <a:ea typeface="Montserrat"/>
                <a:cs typeface="Roboto" panose="020B0604020202020204" charset="0"/>
                <a:sym typeface="Montserrat"/>
              </a:rPr>
              <a:t>Canadian</a:t>
            </a:r>
            <a:r>
              <a:rPr lang="en-US" sz="1200" b="1" dirty="0">
                <a:latin typeface="Roboto" panose="020B0604020202020204" charset="0"/>
                <a:ea typeface="Montserrat"/>
                <a:cs typeface="Roboto" panose="020B0604020202020204" charset="0"/>
                <a:sym typeface="Montserrat"/>
              </a:rPr>
              <a:t> </a:t>
            </a:r>
            <a:r>
              <a:rPr lang="en-US" sz="1200" b="1" dirty="0">
                <a:solidFill>
                  <a:srgbClr val="328F2D"/>
                </a:solidFill>
                <a:latin typeface="Roboto" panose="020B0604020202020204" charset="0"/>
                <a:ea typeface="Montserrat"/>
                <a:cs typeface="Roboto" panose="020B0604020202020204" charset="0"/>
                <a:sym typeface="Montserrat"/>
              </a:rPr>
              <a:t>Revenue</a:t>
            </a:r>
          </a:p>
          <a:p>
            <a:r>
              <a:rPr lang="en-US" sz="1200" dirty="0">
                <a:latin typeface="Roboto" panose="020B0604020202020204" charset="0"/>
                <a:cs typeface="Roboto" panose="020B0604020202020204" charset="0"/>
              </a:rPr>
              <a:t>In addition, once Novus is approved in Canada and begins selling policies the investor will receive </a:t>
            </a:r>
            <a:r>
              <a:rPr lang="en-US" sz="1200" dirty="0">
                <a:latin typeface="Roboto" panose="020B0604020202020204" charset="0"/>
                <a:ea typeface="Montserrat"/>
                <a:cs typeface="Roboto" panose="020B0604020202020204" charset="0"/>
                <a:sym typeface="Montserrat"/>
              </a:rPr>
              <a:t>a 15% dividend from gross proceeds from InsurTech platform sales</a:t>
            </a:r>
            <a:r>
              <a:rPr lang="en-US" sz="1200" dirty="0">
                <a:latin typeface="Roboto" panose="020B0604020202020204" charset="0"/>
                <a:cs typeface="Roboto" panose="020B0604020202020204" charset="0"/>
              </a:rPr>
              <a:t>. </a:t>
            </a:r>
          </a:p>
        </p:txBody>
      </p:sp>
      <p:sp>
        <p:nvSpPr>
          <p:cNvPr id="12" name="Rectangle 11"/>
          <p:cNvSpPr/>
          <p:nvPr/>
        </p:nvSpPr>
        <p:spPr>
          <a:xfrm>
            <a:off x="1910751" y="3994047"/>
            <a:ext cx="1549630" cy="338554"/>
          </a:xfrm>
          <a:prstGeom prst="rect">
            <a:avLst/>
          </a:prstGeom>
          <a:solidFill>
            <a:srgbClr val="328F2D"/>
          </a:solidFill>
        </p:spPr>
        <p:txBody>
          <a:bodyPr wrap="square">
            <a:spAutoFit/>
          </a:bodyPr>
          <a:lstStyle/>
          <a:p>
            <a:pPr lvl="0" algn="ctr">
              <a:buSzPts val="1800"/>
            </a:pPr>
            <a:r>
              <a:rPr lang="en-US" sz="1600" b="1" dirty="0">
                <a:solidFill>
                  <a:schemeClr val="bg1"/>
                </a:solidFill>
                <a:latin typeface="Roboto" panose="020B0604020202020204" charset="0"/>
                <a:ea typeface="Montserrat"/>
                <a:cs typeface="Roboto" panose="020B0604020202020204" charset="0"/>
                <a:sym typeface="Montserrat"/>
              </a:rPr>
              <a:t>(Dividend 3)</a:t>
            </a:r>
          </a:p>
        </p:txBody>
      </p:sp>
      <p:sp>
        <p:nvSpPr>
          <p:cNvPr id="28" name="TextBox 27">
            <a:extLst>
              <a:ext uri="{FF2B5EF4-FFF2-40B4-BE49-F238E27FC236}">
                <a16:creationId xmlns:a16="http://schemas.microsoft.com/office/drawing/2014/main" id="{460FC96E-ECDA-ED40-91A6-CF02EE573CCD}"/>
              </a:ext>
            </a:extLst>
          </p:cNvPr>
          <p:cNvSpPr txBox="1"/>
          <p:nvPr/>
        </p:nvSpPr>
        <p:spPr>
          <a:xfrm>
            <a:off x="8735038" y="4384553"/>
            <a:ext cx="2468435" cy="1384995"/>
          </a:xfrm>
          <a:prstGeom prst="rect">
            <a:avLst/>
          </a:prstGeom>
          <a:noFill/>
        </p:spPr>
        <p:txBody>
          <a:bodyPr wrap="square">
            <a:spAutoFit/>
          </a:bodyPr>
          <a:lstStyle/>
          <a:p>
            <a:r>
              <a:rPr lang="en-US" sz="1200" b="1" dirty="0">
                <a:solidFill>
                  <a:srgbClr val="328F2D"/>
                </a:solidFill>
                <a:latin typeface="Roboto" panose="020B0604020202020204" charset="0"/>
                <a:cs typeface="Roboto" panose="020B0604020202020204" charset="0"/>
              </a:rPr>
              <a:t>Common Shares Of Equity</a:t>
            </a:r>
          </a:p>
          <a:p>
            <a:r>
              <a:rPr lang="en-US" sz="1200" b="1" dirty="0">
                <a:latin typeface="Roboto" panose="020B0604020202020204" charset="0"/>
                <a:cs typeface="Roboto" panose="020B0604020202020204" charset="0"/>
              </a:rPr>
              <a:t> </a:t>
            </a:r>
            <a:r>
              <a:rPr lang="en-US" sz="1200" dirty="0">
                <a:latin typeface="Roboto" panose="020B0604020202020204" charset="0"/>
                <a:cs typeface="Roboto" panose="020B0604020202020204" charset="0"/>
              </a:rPr>
              <a:t> 15 m shares are given in accordance with investment which have voting rights. However, Dividends 1-3 are for 5 years only after first dividend is received. </a:t>
            </a:r>
          </a:p>
        </p:txBody>
      </p:sp>
      <p:sp>
        <p:nvSpPr>
          <p:cNvPr id="29" name="TextBox 28">
            <a:extLst>
              <a:ext uri="{FF2B5EF4-FFF2-40B4-BE49-F238E27FC236}">
                <a16:creationId xmlns:a16="http://schemas.microsoft.com/office/drawing/2014/main" id="{CF4CDB48-BC6C-BB4F-8BF3-2795C27B2548}"/>
              </a:ext>
            </a:extLst>
          </p:cNvPr>
          <p:cNvSpPr txBox="1"/>
          <p:nvPr/>
        </p:nvSpPr>
        <p:spPr>
          <a:xfrm>
            <a:off x="9195912" y="3892808"/>
            <a:ext cx="1296885" cy="338554"/>
          </a:xfrm>
          <a:prstGeom prst="rect">
            <a:avLst/>
          </a:prstGeom>
          <a:solidFill>
            <a:srgbClr val="328F2D"/>
          </a:solidFill>
        </p:spPr>
        <p:txBody>
          <a:bodyPr wrap="square">
            <a:spAutoFit/>
          </a:bodyPr>
          <a:lstStyle/>
          <a:p>
            <a:pPr lvl="0">
              <a:buSzPts val="1800"/>
            </a:pPr>
            <a:r>
              <a:rPr lang="en-US" sz="1600" b="1" dirty="0">
                <a:solidFill>
                  <a:schemeClr val="bg1"/>
                </a:solidFill>
                <a:latin typeface="Roboto" panose="020B0604020202020204" charset="0"/>
                <a:ea typeface="Montserrat"/>
                <a:cs typeface="Roboto" panose="020B0604020202020204" charset="0"/>
                <a:sym typeface="Montserrat"/>
              </a:rPr>
              <a:t>(Dividend 4)</a:t>
            </a:r>
          </a:p>
        </p:txBody>
      </p:sp>
      <p:sp>
        <p:nvSpPr>
          <p:cNvPr id="24" name="Google Shape;240;p30">
            <a:extLst>
              <a:ext uri="{FF2B5EF4-FFF2-40B4-BE49-F238E27FC236}">
                <a16:creationId xmlns:a16="http://schemas.microsoft.com/office/drawing/2014/main" id="{60AD4B5A-73AF-47C8-8F84-7F637334F55E}"/>
              </a:ext>
            </a:extLst>
          </p:cNvPr>
          <p:cNvSpPr txBox="1"/>
          <p:nvPr/>
        </p:nvSpPr>
        <p:spPr>
          <a:xfrm>
            <a:off x="128186" y="92569"/>
            <a:ext cx="5131878" cy="677078"/>
          </a:xfrm>
          <a:prstGeom prst="rect">
            <a:avLst/>
          </a:prstGeom>
          <a:solidFill>
            <a:schemeClr val="bg1"/>
          </a:solid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rPr>
              <a:t>Exit &amp; Dividend Strategy</a:t>
            </a:r>
          </a:p>
        </p:txBody>
      </p:sp>
      <p:sp>
        <p:nvSpPr>
          <p:cNvPr id="26" name="Google Shape;135;p4">
            <a:extLst>
              <a:ext uri="{FF2B5EF4-FFF2-40B4-BE49-F238E27FC236}">
                <a16:creationId xmlns:a16="http://schemas.microsoft.com/office/drawing/2014/main" id="{6B763189-B783-47CB-BA02-D9C5B7F7D192}"/>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18</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BB5E5FA9-27A5-00B1-54D8-9647C6A8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189641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227057" y="1772362"/>
            <a:ext cx="2156440" cy="110381"/>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4" name="Rectangle 23"/>
          <p:cNvSpPr/>
          <p:nvPr/>
        </p:nvSpPr>
        <p:spPr>
          <a:xfrm>
            <a:off x="1535361" y="1774917"/>
            <a:ext cx="2091855" cy="107075"/>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2" name="Rectangle 21"/>
          <p:cNvSpPr/>
          <p:nvPr/>
        </p:nvSpPr>
        <p:spPr>
          <a:xfrm>
            <a:off x="8227057" y="1639836"/>
            <a:ext cx="2156440" cy="110381"/>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3" name="Rectangle 22"/>
          <p:cNvSpPr/>
          <p:nvPr/>
        </p:nvSpPr>
        <p:spPr>
          <a:xfrm>
            <a:off x="8227057" y="1513310"/>
            <a:ext cx="2156440" cy="110381"/>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1" name="Rectangle 20"/>
          <p:cNvSpPr/>
          <p:nvPr/>
        </p:nvSpPr>
        <p:spPr>
          <a:xfrm>
            <a:off x="1535361" y="1632982"/>
            <a:ext cx="2091855" cy="107075"/>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7" name="Rectangle 16"/>
          <p:cNvSpPr/>
          <p:nvPr/>
        </p:nvSpPr>
        <p:spPr>
          <a:xfrm>
            <a:off x="1535361" y="1516616"/>
            <a:ext cx="2091855" cy="107075"/>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 name="Rectangle 1"/>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3" name="Google Shape;240;p30">
            <a:extLst>
              <a:ext uri="{FF2B5EF4-FFF2-40B4-BE49-F238E27FC236}">
                <a16:creationId xmlns:a16="http://schemas.microsoft.com/office/drawing/2014/main" id="{60567AE4-672D-4571-BDE7-8906428C516F}"/>
              </a:ext>
            </a:extLst>
          </p:cNvPr>
          <p:cNvSpPr txBox="1"/>
          <p:nvPr/>
        </p:nvSpPr>
        <p:spPr>
          <a:xfrm>
            <a:off x="128185" y="171987"/>
            <a:ext cx="1585583" cy="677078"/>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Team</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127" t="33612" b="19196"/>
          <a:stretch/>
        </p:blipFill>
        <p:spPr>
          <a:xfrm>
            <a:off x="1836794" y="834032"/>
            <a:ext cx="1460708" cy="1992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18" y="1100561"/>
            <a:ext cx="1599200" cy="159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802EEF9F-54DC-47CC-A07F-AF6DF69FAD20}"/>
              </a:ext>
            </a:extLst>
          </p:cNvPr>
          <p:cNvSpPr txBox="1"/>
          <p:nvPr/>
        </p:nvSpPr>
        <p:spPr>
          <a:xfrm>
            <a:off x="1104139" y="3111608"/>
            <a:ext cx="2966188" cy="62004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880"/>
              </a:lnSpc>
            </a:pPr>
            <a:r>
              <a:rPr lang="en-US" b="1" dirty="0">
                <a:latin typeface="Roboto" panose="020B0604020202020204" charset="0"/>
                <a:ea typeface="Adobe Fangsong Std R" panose="02020400000000000000" pitchFamily="18" charset="-128"/>
                <a:cs typeface="Roboto" panose="020B0604020202020204" charset="0"/>
              </a:rPr>
              <a:t>Frank Labrozzi</a:t>
            </a:r>
          </a:p>
        </p:txBody>
      </p:sp>
      <p:sp>
        <p:nvSpPr>
          <p:cNvPr id="7" name="TextBox 12">
            <a:extLst>
              <a:ext uri="{FF2B5EF4-FFF2-40B4-BE49-F238E27FC236}">
                <a16:creationId xmlns:a16="http://schemas.microsoft.com/office/drawing/2014/main" id="{D884AAEE-4354-45D7-AD57-FD1D11BEAF33}"/>
              </a:ext>
            </a:extLst>
          </p:cNvPr>
          <p:cNvSpPr txBox="1"/>
          <p:nvPr/>
        </p:nvSpPr>
        <p:spPr>
          <a:xfrm>
            <a:off x="7850462" y="3096454"/>
            <a:ext cx="2839051" cy="62004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5880"/>
              </a:lnSpc>
            </a:pPr>
            <a:r>
              <a:rPr lang="en-US" b="1" dirty="0">
                <a:latin typeface="Roboto" panose="020B0604020202020204" charset="0"/>
                <a:ea typeface="Adobe Fangsong Std R" panose="02020400000000000000" pitchFamily="18" charset="-128"/>
                <a:cs typeface="Roboto" panose="020B0604020202020204" charset="0"/>
              </a:rPr>
              <a:t>Andrea Lopez</a:t>
            </a:r>
          </a:p>
        </p:txBody>
      </p:sp>
      <p:sp>
        <p:nvSpPr>
          <p:cNvPr id="8" name="TextBox 13">
            <a:extLst>
              <a:ext uri="{FF2B5EF4-FFF2-40B4-BE49-F238E27FC236}">
                <a16:creationId xmlns:a16="http://schemas.microsoft.com/office/drawing/2014/main" id="{610F2F00-BF55-42C3-BC05-4885EA41FBF2}"/>
              </a:ext>
            </a:extLst>
          </p:cNvPr>
          <p:cNvSpPr txBox="1"/>
          <p:nvPr/>
        </p:nvSpPr>
        <p:spPr>
          <a:xfrm>
            <a:off x="1281383" y="3614677"/>
            <a:ext cx="2599813" cy="450636"/>
          </a:xfrm>
          <a:prstGeom prst="rect">
            <a:avLst/>
          </a:prstGeom>
        </p:spPr>
        <p:txBody>
          <a:bodyPr wrap="square" lIns="0" tIns="0" rIns="0" bIns="0" rtlCol="0" anchor="t">
            <a:spAutoFit/>
          </a:bodyPr>
          <a:lstStyle/>
          <a:p>
            <a:pPr algn="ctr">
              <a:lnSpc>
                <a:spcPts val="4200"/>
              </a:lnSpc>
            </a:pPr>
            <a:r>
              <a:rPr lang="en-US" sz="1600" i="1" dirty="0">
                <a:solidFill>
                  <a:srgbClr val="4BC683"/>
                </a:solidFill>
                <a:latin typeface="Roboto" panose="020B0604020202020204" charset="0"/>
                <a:ea typeface="Adobe Fangsong Std R" panose="02020400000000000000" pitchFamily="18" charset="-128"/>
                <a:cs typeface="Roboto" panose="020B0604020202020204" charset="0"/>
              </a:rPr>
              <a:t>CEO/Founder</a:t>
            </a:r>
          </a:p>
        </p:txBody>
      </p:sp>
      <p:sp>
        <p:nvSpPr>
          <p:cNvPr id="9" name="TextBox 16">
            <a:extLst>
              <a:ext uri="{FF2B5EF4-FFF2-40B4-BE49-F238E27FC236}">
                <a16:creationId xmlns:a16="http://schemas.microsoft.com/office/drawing/2014/main" id="{D9CAA326-539D-4D98-B6B8-D4960AE4E202}"/>
              </a:ext>
            </a:extLst>
          </p:cNvPr>
          <p:cNvSpPr txBox="1"/>
          <p:nvPr/>
        </p:nvSpPr>
        <p:spPr>
          <a:xfrm>
            <a:off x="8110913" y="3594623"/>
            <a:ext cx="2528493" cy="450636"/>
          </a:xfrm>
          <a:prstGeom prst="rect">
            <a:avLst/>
          </a:prstGeom>
        </p:spPr>
        <p:txBody>
          <a:bodyPr lIns="0" tIns="0" rIns="0" bIns="0" rtlCol="0" anchor="t">
            <a:spAutoFit/>
          </a:bodyPr>
          <a:lstStyle/>
          <a:p>
            <a:pPr algn="ctr">
              <a:lnSpc>
                <a:spcPts val="4200"/>
              </a:lnSpc>
            </a:pPr>
            <a:r>
              <a:rPr lang="en-US" sz="1600" i="1" dirty="0">
                <a:solidFill>
                  <a:srgbClr val="4BC683"/>
                </a:solidFill>
                <a:latin typeface="Roboto" panose="020B0604020202020204" charset="0"/>
                <a:ea typeface="Adobe Fangsong Std R" panose="02020400000000000000" pitchFamily="18" charset="-128"/>
                <a:cs typeface="Roboto" panose="020B0604020202020204" charset="0"/>
              </a:rPr>
              <a:t>EVP</a:t>
            </a:r>
          </a:p>
        </p:txBody>
      </p:sp>
      <p:cxnSp>
        <p:nvCxnSpPr>
          <p:cNvPr id="11" name="Straight Connector 10"/>
          <p:cNvCxnSpPr/>
          <p:nvPr/>
        </p:nvCxnSpPr>
        <p:spPr>
          <a:xfrm>
            <a:off x="1131449" y="4184011"/>
            <a:ext cx="2884548" cy="0"/>
          </a:xfrm>
          <a:prstGeom prst="line">
            <a:avLst/>
          </a:prstGeom>
          <a:ln>
            <a:solidFill>
              <a:srgbClr val="4BC68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32885" y="4188355"/>
            <a:ext cx="2884548" cy="0"/>
          </a:xfrm>
          <a:prstGeom prst="line">
            <a:avLst/>
          </a:prstGeom>
          <a:ln>
            <a:solidFill>
              <a:srgbClr val="4BC683"/>
            </a:solidFill>
          </a:ln>
        </p:spPr>
        <p:style>
          <a:lnRef idx="1">
            <a:schemeClr val="accent1"/>
          </a:lnRef>
          <a:fillRef idx="0">
            <a:schemeClr val="accent1"/>
          </a:fillRef>
          <a:effectRef idx="0">
            <a:schemeClr val="accent1"/>
          </a:effectRef>
          <a:fontRef idx="minor">
            <a:schemeClr val="tx1"/>
          </a:fontRef>
        </p:style>
      </p:cxnSp>
      <p:sp>
        <p:nvSpPr>
          <p:cNvPr id="13" name="TextBox 17">
            <a:extLst>
              <a:ext uri="{FF2B5EF4-FFF2-40B4-BE49-F238E27FC236}">
                <a16:creationId xmlns:a16="http://schemas.microsoft.com/office/drawing/2014/main" id="{1B7D0CF1-62A8-46D9-997D-134D277B0DC6}"/>
              </a:ext>
            </a:extLst>
          </p:cNvPr>
          <p:cNvSpPr txBox="1"/>
          <p:nvPr/>
        </p:nvSpPr>
        <p:spPr>
          <a:xfrm>
            <a:off x="1131449" y="4458341"/>
            <a:ext cx="3387444" cy="1661993"/>
          </a:xfrm>
          <a:prstGeom prst="rect">
            <a:avLst/>
          </a:prstGeom>
        </p:spPr>
        <p:txBody>
          <a:bodyPr wrap="square" lIns="0" tIns="0" rIns="0" bIns="0" rtlCol="0" anchor="t">
            <a:spAutoFit/>
          </a:bodyPr>
          <a:lstStyle/>
          <a:p>
            <a:pPr algn="just">
              <a:buClr>
                <a:schemeClr val="bg1"/>
              </a:buClr>
            </a:pPr>
            <a:r>
              <a:rPr lang="en-US" sz="1200" dirty="0">
                <a:latin typeface="Roboto" panose="020B0604020202020204" charset="0"/>
                <a:cs typeface="Roboto" panose="020B0604020202020204" charset="0"/>
              </a:rPr>
              <a:t>Frank was a Wall Street veteran for 27 years.</a:t>
            </a:r>
          </a:p>
          <a:p>
            <a:pPr algn="just">
              <a:buClr>
                <a:schemeClr val="bg1"/>
              </a:buClr>
            </a:pPr>
            <a:endParaRPr lang="en-US" sz="1200" dirty="0">
              <a:latin typeface="Roboto" panose="020B0604020202020204" charset="0"/>
              <a:cs typeface="Roboto" panose="020B0604020202020204" charset="0"/>
            </a:endParaRPr>
          </a:p>
          <a:p>
            <a:pPr algn="just">
              <a:buClr>
                <a:schemeClr val="bg1"/>
              </a:buClr>
            </a:pPr>
            <a:r>
              <a:rPr lang="en-US" sz="1200" dirty="0">
                <a:latin typeface="Roboto" panose="020B0604020202020204" charset="0"/>
                <a:cs typeface="Roboto" panose="020B0604020202020204" charset="0"/>
              </a:rPr>
              <a:t>He’s a results-oriented, analytical executive with </a:t>
            </a:r>
          </a:p>
          <a:p>
            <a:pPr algn="just">
              <a:buClr>
                <a:schemeClr val="bg1"/>
              </a:buClr>
            </a:pPr>
            <a:r>
              <a:rPr lang="en-US" sz="1200" dirty="0">
                <a:latin typeface="Roboto" panose="020B0604020202020204" charset="0"/>
                <a:cs typeface="Roboto" panose="020B0604020202020204" charset="0"/>
              </a:rPr>
              <a:t>experience in a diverse range of disciplines within the finance, health, and insurance industries.</a:t>
            </a:r>
          </a:p>
          <a:p>
            <a:pPr algn="just">
              <a:buClr>
                <a:schemeClr val="bg1"/>
              </a:buClr>
            </a:pPr>
            <a:endParaRPr lang="en-US" sz="1200" dirty="0">
              <a:latin typeface="Roboto" panose="020B0604020202020204" charset="0"/>
              <a:cs typeface="Roboto" panose="020B0604020202020204" charset="0"/>
            </a:endParaRPr>
          </a:p>
          <a:p>
            <a:pPr algn="just">
              <a:buClr>
                <a:schemeClr val="bg1"/>
              </a:buClr>
            </a:pPr>
            <a:r>
              <a:rPr lang="en-US" sz="1200" dirty="0">
                <a:latin typeface="Roboto" panose="020B0604020202020204" charset="0"/>
                <a:cs typeface="Roboto" panose="020B0604020202020204" charset="0"/>
              </a:rPr>
              <a:t>He is committed to the development of new lines of business, strategic planning, acquisitions, and building shareholder value.</a:t>
            </a:r>
          </a:p>
        </p:txBody>
      </p:sp>
      <p:sp>
        <p:nvSpPr>
          <p:cNvPr id="14" name="TextBox 18">
            <a:extLst>
              <a:ext uri="{FF2B5EF4-FFF2-40B4-BE49-F238E27FC236}">
                <a16:creationId xmlns:a16="http://schemas.microsoft.com/office/drawing/2014/main" id="{840B6F92-45F2-4667-86C7-9B8669741EDE}"/>
              </a:ext>
            </a:extLst>
          </p:cNvPr>
          <p:cNvSpPr txBox="1"/>
          <p:nvPr/>
        </p:nvSpPr>
        <p:spPr>
          <a:xfrm>
            <a:off x="8001353" y="4458341"/>
            <a:ext cx="3533700" cy="1661993"/>
          </a:xfrm>
          <a:prstGeom prst="rect">
            <a:avLst/>
          </a:prstGeom>
        </p:spPr>
        <p:txBody>
          <a:bodyPr wrap="square" lIns="0" tIns="0" rIns="0" bIns="0" rtlCol="0" anchor="t">
            <a:spAutoFit/>
          </a:bodyPr>
          <a:lstStyle/>
          <a:p>
            <a:pPr>
              <a:buClr>
                <a:schemeClr val="bg1"/>
              </a:buClr>
            </a:pPr>
            <a:r>
              <a:rPr lang="en-US" sz="1200" dirty="0">
                <a:latin typeface="Roboto" panose="020B0604020202020204" charset="0"/>
                <a:cs typeface="Roboto" panose="020B0604020202020204" charset="0"/>
              </a:rPr>
              <a:t>Andrea has created and maintained program integrity and compliance strategic policies for numerous Fortune 500 Companies</a:t>
            </a:r>
          </a:p>
          <a:p>
            <a:pPr>
              <a:buClr>
                <a:schemeClr val="bg1"/>
              </a:buClr>
            </a:pPr>
            <a:endParaRPr lang="en-US" sz="1200" dirty="0">
              <a:latin typeface="Roboto" panose="020B0604020202020204" charset="0"/>
              <a:cs typeface="Roboto" panose="020B0604020202020204" charset="0"/>
            </a:endParaRPr>
          </a:p>
          <a:p>
            <a:pPr>
              <a:buClr>
                <a:schemeClr val="bg1"/>
              </a:buClr>
            </a:pPr>
            <a:r>
              <a:rPr lang="en-US" sz="1200" dirty="0">
                <a:latin typeface="Roboto" panose="020B0604020202020204" charset="0"/>
                <a:cs typeface="Roboto" panose="020B0604020202020204" charset="0"/>
              </a:rPr>
              <a:t>With over two decades of corporate experience, she has a broad knowledge base encompassing executive management, professional development, and strategic communication across international healthcare industries</a:t>
            </a:r>
          </a:p>
        </p:txBody>
      </p:sp>
      <p:sp>
        <p:nvSpPr>
          <p:cNvPr id="15" name="Rectangle 14"/>
          <p:cNvSpPr/>
          <p:nvPr/>
        </p:nvSpPr>
        <p:spPr>
          <a:xfrm>
            <a:off x="5712457" y="0"/>
            <a:ext cx="120399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664264" y="2767243"/>
            <a:ext cx="3300378" cy="1013274"/>
          </a:xfrm>
          <a:prstGeom prst="rect">
            <a:avLst/>
          </a:prstGeom>
        </p:spPr>
      </p:pic>
      <p:sp>
        <p:nvSpPr>
          <p:cNvPr id="29" name="Google Shape;135;p4">
            <a:extLst>
              <a:ext uri="{FF2B5EF4-FFF2-40B4-BE49-F238E27FC236}">
                <a16:creationId xmlns:a16="http://schemas.microsoft.com/office/drawing/2014/main" id="{ECC52F9B-B003-437B-A0CD-386162E7F9AE}"/>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19</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10" name="Picture 9">
            <a:extLst>
              <a:ext uri="{FF2B5EF4-FFF2-40B4-BE49-F238E27FC236}">
                <a16:creationId xmlns:a16="http://schemas.microsoft.com/office/drawing/2014/main" id="{31BBFE12-1528-05E9-B9EA-6B540698DB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0571" y="254391"/>
            <a:ext cx="2630159" cy="657540"/>
          </a:xfrm>
          <a:prstGeom prst="rect">
            <a:avLst/>
          </a:prstGeom>
        </p:spPr>
      </p:pic>
    </p:spTree>
    <p:extLst>
      <p:ext uri="{BB962C8B-B14F-4D97-AF65-F5344CB8AC3E}">
        <p14:creationId xmlns:p14="http://schemas.microsoft.com/office/powerpoint/2010/main" val="37961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2;p32"/>
          <p:cNvSpPr txBox="1"/>
          <p:nvPr/>
        </p:nvSpPr>
        <p:spPr>
          <a:xfrm>
            <a:off x="1054833" y="975746"/>
            <a:ext cx="4509784"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GB" b="1" dirty="0">
                <a:solidFill>
                  <a:srgbClr val="4BC683"/>
                </a:solidFill>
                <a:latin typeface="Roboto" panose="020B0604020202020204" charset="0"/>
                <a:ea typeface="Adobe Fangsong Std R" panose="02020400000000000000" pitchFamily="18" charset="-128"/>
                <a:cs typeface="Roboto" panose="020B0604020202020204" charset="0"/>
              </a:rPr>
              <a:t>Compassionate Care Act</a:t>
            </a:r>
            <a:endParaRPr lang="en-US" sz="1200" dirty="0">
              <a:latin typeface="Roboto" panose="02000000000000000000" pitchFamily="2" charset="0"/>
              <a:ea typeface="Roboto" panose="02000000000000000000" pitchFamily="2" charset="0"/>
            </a:endParaRPr>
          </a:p>
        </p:txBody>
      </p:sp>
      <p:sp>
        <p:nvSpPr>
          <p:cNvPr id="3" name="Google Shape;272;p32"/>
          <p:cNvSpPr txBox="1"/>
          <p:nvPr/>
        </p:nvSpPr>
        <p:spPr>
          <a:xfrm>
            <a:off x="1097046" y="2289763"/>
            <a:ext cx="4648425"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Opioid Settlement Framework </a:t>
            </a:r>
          </a:p>
        </p:txBody>
      </p:sp>
      <p:sp>
        <p:nvSpPr>
          <p:cNvPr id="4" name="Google Shape;272;p32"/>
          <p:cNvSpPr txBox="1"/>
          <p:nvPr/>
        </p:nvSpPr>
        <p:spPr>
          <a:xfrm>
            <a:off x="1081894" y="3780368"/>
            <a:ext cx="4509784"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US"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Rising Recreational Cannabis Taxation</a:t>
            </a:r>
            <a:endPar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5" name="Google Shape;272;p32"/>
          <p:cNvSpPr txBox="1"/>
          <p:nvPr/>
        </p:nvSpPr>
        <p:spPr>
          <a:xfrm>
            <a:off x="1081893" y="5243519"/>
            <a:ext cx="4475758" cy="46162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US"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Direct To Consumer Drug and Cannabis Platform </a:t>
            </a:r>
            <a:endPar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6" name="Rectangle 5"/>
          <p:cNvSpPr/>
          <p:nvPr/>
        </p:nvSpPr>
        <p:spPr>
          <a:xfrm>
            <a:off x="8386917" y="0"/>
            <a:ext cx="3805083" cy="6858000"/>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Google Shape;240;p30"/>
          <p:cNvSpPr txBox="1"/>
          <p:nvPr/>
        </p:nvSpPr>
        <p:spPr>
          <a:xfrm>
            <a:off x="128185" y="139075"/>
            <a:ext cx="7543858" cy="677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100000"/>
              </a:lnSpc>
              <a:spcBef>
                <a:spcPts val="0"/>
              </a:spcBef>
              <a:spcAft>
                <a:spcPts val="0"/>
              </a:spcAft>
              <a:buClr>
                <a:srgbClr val="000000"/>
              </a:buClr>
              <a:buSzPts val="3400"/>
              <a:buFont typeface="Arial" panose="020B0604020202020204"/>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Opportunities That Benefit Novus</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10" name="Rectangle 9"/>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618" y="1486834"/>
            <a:ext cx="4410642" cy="4410642"/>
          </a:xfrm>
          <a:prstGeom prst="rect">
            <a:avLst/>
          </a:prstGeom>
          <a:ln w="76200">
            <a:solidFill>
              <a:schemeClr val="bg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464895" y="5442785"/>
            <a:ext cx="553292" cy="55329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410956" y="4009667"/>
            <a:ext cx="686090" cy="686090"/>
          </a:xfrm>
          <a:prstGeom prst="rect">
            <a:avLst/>
          </a:prstGeom>
        </p:spPr>
      </p:pic>
      <p:sp>
        <p:nvSpPr>
          <p:cNvPr id="7" name="Rectangle 6">
            <a:extLst>
              <a:ext uri="{FF2B5EF4-FFF2-40B4-BE49-F238E27FC236}">
                <a16:creationId xmlns:a16="http://schemas.microsoft.com/office/drawing/2014/main" id="{E288E8B3-E4D5-4143-B669-7ED9F3BC06A6}"/>
              </a:ext>
            </a:extLst>
          </p:cNvPr>
          <p:cNvSpPr/>
          <p:nvPr/>
        </p:nvSpPr>
        <p:spPr>
          <a:xfrm>
            <a:off x="8702566" y="38179"/>
            <a:ext cx="3410514" cy="11074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449742" y="2512045"/>
            <a:ext cx="568445" cy="56844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468457" y="1234002"/>
            <a:ext cx="531014" cy="531014"/>
          </a:xfrm>
          <a:prstGeom prst="rect">
            <a:avLst/>
          </a:prstGeom>
        </p:spPr>
      </p:pic>
      <p:sp>
        <p:nvSpPr>
          <p:cNvPr id="19" name="TextBox 18">
            <a:extLst>
              <a:ext uri="{FF2B5EF4-FFF2-40B4-BE49-F238E27FC236}">
                <a16:creationId xmlns:a16="http://schemas.microsoft.com/office/drawing/2014/main" id="{44C06AA5-B3E0-4F81-911B-84FCABAB29B0}"/>
              </a:ext>
            </a:extLst>
          </p:cNvPr>
          <p:cNvSpPr txBox="1"/>
          <p:nvPr/>
        </p:nvSpPr>
        <p:spPr>
          <a:xfrm>
            <a:off x="1054833" y="1199581"/>
            <a:ext cx="4410642" cy="830997"/>
          </a:xfrm>
          <a:prstGeom prst="rect">
            <a:avLst/>
          </a:prstGeom>
          <a:noFill/>
        </p:spPr>
        <p:txBody>
          <a:bodyPr wrap="square">
            <a:spAutoFit/>
          </a:bodyPr>
          <a:lstStyle/>
          <a:p>
            <a:r>
              <a:rPr lang="en-US" sz="1200" dirty="0">
                <a:latin typeface="Roboto" panose="02000000000000000000" pitchFamily="2" charset="0"/>
                <a:ea typeface="Roboto" panose="02000000000000000000" pitchFamily="2" charset="0"/>
              </a:rPr>
              <a:t>Precedence set by the Supreme Court where employers are obligated not to terminate employees that use legal medicinal cannabis, paving the way for Group Sales and Employer-Sponsored Health Plans</a:t>
            </a:r>
            <a:endParaRPr lang="en-IN" sz="1200" dirty="0">
              <a:latin typeface="Roboto" panose="02000000000000000000" pitchFamily="2" charset="0"/>
              <a:ea typeface="Roboto" panose="02000000000000000000" pitchFamily="2" charset="0"/>
            </a:endParaRPr>
          </a:p>
        </p:txBody>
      </p:sp>
      <p:sp>
        <p:nvSpPr>
          <p:cNvPr id="20" name="TextBox 19">
            <a:extLst>
              <a:ext uri="{FF2B5EF4-FFF2-40B4-BE49-F238E27FC236}">
                <a16:creationId xmlns:a16="http://schemas.microsoft.com/office/drawing/2014/main" id="{E979534D-E624-4B14-B157-7AE80D9074CA}"/>
              </a:ext>
            </a:extLst>
          </p:cNvPr>
          <p:cNvSpPr txBox="1"/>
          <p:nvPr/>
        </p:nvSpPr>
        <p:spPr>
          <a:xfrm>
            <a:off x="1097046" y="2537148"/>
            <a:ext cx="4509784" cy="830997"/>
          </a:xfrm>
          <a:prstGeom prst="rect">
            <a:avLst/>
          </a:prstGeom>
          <a:noFill/>
        </p:spPr>
        <p:txBody>
          <a:bodyPr wrap="square">
            <a:spAutoFit/>
          </a:bodyPr>
          <a:lstStyle/>
          <a:p>
            <a:r>
              <a:rPr lang="en-US" sz="1200" dirty="0">
                <a:latin typeface="Roboto" panose="02000000000000000000" pitchFamily="2" charset="0"/>
                <a:ea typeface="Roboto" panose="02000000000000000000" pitchFamily="2" charset="0"/>
              </a:rPr>
              <a:t>Consortia of State Attorney Generals are settling litigation claims with health carrier distribution networks with compensatory damages, rehabilitation, and opioid diversion programs utilizing Novus’ plans</a:t>
            </a:r>
          </a:p>
        </p:txBody>
      </p:sp>
      <p:sp>
        <p:nvSpPr>
          <p:cNvPr id="22" name="TextBox 21">
            <a:extLst>
              <a:ext uri="{FF2B5EF4-FFF2-40B4-BE49-F238E27FC236}">
                <a16:creationId xmlns:a16="http://schemas.microsoft.com/office/drawing/2014/main" id="{FE21161E-4770-4B7F-B7F8-EC14DC21FC4F}"/>
              </a:ext>
            </a:extLst>
          </p:cNvPr>
          <p:cNvSpPr txBox="1"/>
          <p:nvPr/>
        </p:nvSpPr>
        <p:spPr>
          <a:xfrm>
            <a:off x="1081893" y="4027892"/>
            <a:ext cx="4663578" cy="830997"/>
          </a:xfrm>
          <a:prstGeom prst="rect">
            <a:avLst/>
          </a:prstGeom>
          <a:noFill/>
        </p:spPr>
        <p:txBody>
          <a:bodyPr wrap="square">
            <a:spAutoFit/>
          </a:bodyPr>
          <a:lstStyle/>
          <a:p>
            <a:r>
              <a:rPr lang="en-US" sz="1200" dirty="0">
                <a:latin typeface="Roboto" panose="02000000000000000000" pitchFamily="2" charset="0"/>
                <a:ea typeface="Roboto" panose="02000000000000000000" pitchFamily="2" charset="0"/>
              </a:rPr>
              <a:t>Taxation is as high as 37% in states like California. Once federally legal, there will be an additional 25% tax on rec cannabis, hitting the consumer with a </a:t>
            </a:r>
            <a:r>
              <a:rPr lang="en-US" sz="1200" b="1" dirty="0">
                <a:latin typeface="Roboto" panose="02000000000000000000" pitchFamily="2" charset="0"/>
                <a:ea typeface="Roboto" panose="02000000000000000000" pitchFamily="2" charset="0"/>
              </a:rPr>
              <a:t>45% to 50% tax rate or higher as opposed to a 17% state tax rate on medicinal </a:t>
            </a:r>
            <a:endParaRPr lang="en-US" sz="1200" dirty="0">
              <a:latin typeface="Roboto" panose="02000000000000000000" pitchFamily="2" charset="0"/>
              <a:ea typeface="Roboto" panose="02000000000000000000" pitchFamily="2" charset="0"/>
            </a:endParaRPr>
          </a:p>
        </p:txBody>
      </p:sp>
      <p:sp>
        <p:nvSpPr>
          <p:cNvPr id="24" name="TextBox 23">
            <a:extLst>
              <a:ext uri="{FF2B5EF4-FFF2-40B4-BE49-F238E27FC236}">
                <a16:creationId xmlns:a16="http://schemas.microsoft.com/office/drawing/2014/main" id="{68D467D8-FAC8-41A5-9DC9-F526C72C00F2}"/>
              </a:ext>
            </a:extLst>
          </p:cNvPr>
          <p:cNvSpPr txBox="1"/>
          <p:nvPr/>
        </p:nvSpPr>
        <p:spPr>
          <a:xfrm>
            <a:off x="1090519" y="5497550"/>
            <a:ext cx="4530838" cy="646331"/>
          </a:xfrm>
          <a:prstGeom prst="rect">
            <a:avLst/>
          </a:prstGeom>
          <a:noFill/>
        </p:spPr>
        <p:txBody>
          <a:bodyPr wrap="square">
            <a:spAutoFit/>
          </a:bodyPr>
          <a:lstStyle/>
          <a:p>
            <a:r>
              <a:rPr lang="en-US" sz="1200" dirty="0">
                <a:latin typeface="Roboto" panose="02000000000000000000" pitchFamily="2" charset="0"/>
                <a:ea typeface="Roboto" panose="02000000000000000000" pitchFamily="2" charset="0"/>
              </a:rPr>
              <a:t>Many cultivators are adopting selling direct-to-consumer and are using delivery platforms to sell their products regionally,  opening up a new segment in our provider network. </a:t>
            </a:r>
          </a:p>
        </p:txBody>
      </p:sp>
      <p:sp>
        <p:nvSpPr>
          <p:cNvPr id="25" name="Google Shape;135;p4">
            <a:extLst>
              <a:ext uri="{FF2B5EF4-FFF2-40B4-BE49-F238E27FC236}">
                <a16:creationId xmlns:a16="http://schemas.microsoft.com/office/drawing/2014/main" id="{56FE0FB3-51E3-478A-B5EE-2761C307A818}"/>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2</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18" name="Picture 17">
            <a:extLst>
              <a:ext uri="{FF2B5EF4-FFF2-40B4-BE49-F238E27FC236}">
                <a16:creationId xmlns:a16="http://schemas.microsoft.com/office/drawing/2014/main" id="{4DC2941D-A6B2-45A1-E272-D6A5895B686F}"/>
              </a:ext>
            </a:extLst>
          </p:cNvPr>
          <p:cNvPicPr>
            <a:picLocks noChangeAspect="1"/>
          </p:cNvPicPr>
          <p:nvPr/>
        </p:nvPicPr>
        <p:blipFill>
          <a:blip r:embed="rId7"/>
          <a:stretch>
            <a:fillRect/>
          </a:stretch>
        </p:blipFill>
        <p:spPr>
          <a:xfrm>
            <a:off x="8486059" y="139075"/>
            <a:ext cx="3749365" cy="932769"/>
          </a:xfrm>
          <a:prstGeom prst="rect">
            <a:avLst/>
          </a:prstGeom>
        </p:spPr>
      </p:pic>
    </p:spTree>
    <p:extLst>
      <p:ext uri="{BB962C8B-B14F-4D97-AF65-F5344CB8AC3E}">
        <p14:creationId xmlns:p14="http://schemas.microsoft.com/office/powerpoint/2010/main" val="154940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31" y="1181"/>
            <a:ext cx="12376931" cy="6927965"/>
          </a:xfrm>
          <a:prstGeom prst="rect">
            <a:avLst/>
          </a:prstGeom>
        </p:spPr>
      </p:pic>
      <p:sp>
        <p:nvSpPr>
          <p:cNvPr id="17" name="Rectangle 16">
            <a:extLst>
              <a:ext uri="{FF2B5EF4-FFF2-40B4-BE49-F238E27FC236}">
                <a16:creationId xmlns:a16="http://schemas.microsoft.com/office/drawing/2014/main" id="{48DD00E5-6CFF-C648-B8B8-F69981147E56}"/>
              </a:ext>
            </a:extLst>
          </p:cNvPr>
          <p:cNvSpPr/>
          <p:nvPr/>
        </p:nvSpPr>
        <p:spPr>
          <a:xfrm>
            <a:off x="0" y="482792"/>
            <a:ext cx="2575932" cy="435364"/>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 name="TextBox 4">
            <a:extLst>
              <a:ext uri="{FF2B5EF4-FFF2-40B4-BE49-F238E27FC236}">
                <a16:creationId xmlns:a16="http://schemas.microsoft.com/office/drawing/2014/main" id="{D767BA7C-4941-452C-B733-6018C046844E}"/>
              </a:ext>
            </a:extLst>
          </p:cNvPr>
          <p:cNvSpPr txBox="1"/>
          <p:nvPr/>
        </p:nvSpPr>
        <p:spPr>
          <a:xfrm>
            <a:off x="206950" y="2345447"/>
            <a:ext cx="5467673" cy="369332"/>
          </a:xfrm>
          <a:prstGeom prst="rect">
            <a:avLst/>
          </a:prstGeom>
        </p:spPr>
        <p:txBody>
          <a:bodyPr lIns="0" tIns="0" rIns="0" bIns="0" rtlCol="0" anchor="t">
            <a:spAutoFit/>
          </a:bodyPr>
          <a:lstStyle/>
          <a:p>
            <a:pPr algn="just"/>
            <a:r>
              <a:rPr lang="en-US" sz="2400" b="1" dirty="0">
                <a:latin typeface="Roboto" panose="020B0604020202020204" charset="0"/>
                <a:cs typeface="Roboto" panose="020B0604020202020204" charset="0"/>
              </a:rPr>
              <a:t>Frank Labrozzi, CEO</a:t>
            </a:r>
          </a:p>
        </p:txBody>
      </p:sp>
      <p:sp>
        <p:nvSpPr>
          <p:cNvPr id="3" name="Rectangle 2">
            <a:extLst>
              <a:ext uri="{FF2B5EF4-FFF2-40B4-BE49-F238E27FC236}">
                <a16:creationId xmlns:a16="http://schemas.microsoft.com/office/drawing/2014/main" id="{F657874A-E321-463F-B7FC-3BC554354902}"/>
              </a:ext>
            </a:extLst>
          </p:cNvPr>
          <p:cNvSpPr/>
          <p:nvPr/>
        </p:nvSpPr>
        <p:spPr>
          <a:xfrm>
            <a:off x="628327" y="3924502"/>
            <a:ext cx="1600118" cy="338554"/>
          </a:xfrm>
          <a:prstGeom prst="rect">
            <a:avLst/>
          </a:prstGeom>
        </p:spPr>
        <p:txBody>
          <a:bodyPr wrap="none">
            <a:spAutoFit/>
          </a:bodyPr>
          <a:lstStyle/>
          <a:p>
            <a:r>
              <a:rPr lang="en-US" sz="1600" kern="1200" dirty="0">
                <a:latin typeface="Roboto" panose="020B0604020202020204" charset="0"/>
                <a:ea typeface="Open Sans"/>
                <a:cs typeface="Roboto" panose="020B0604020202020204" charset="0"/>
                <a:hlinkClick r:id="rId3"/>
              </a:rPr>
              <a:t>frank@ndev.biz</a:t>
            </a:r>
            <a:endParaRPr lang="en-US" sz="1600" kern="1200" dirty="0">
              <a:latin typeface="Roboto" panose="020B0604020202020204" charset="0"/>
              <a:ea typeface="Open Sans"/>
              <a:cs typeface="Roboto" panose="020B0604020202020204" charset="0"/>
            </a:endParaRPr>
          </a:p>
        </p:txBody>
      </p:sp>
      <p:sp>
        <p:nvSpPr>
          <p:cNvPr id="4" name="Rectangle 3">
            <a:extLst>
              <a:ext uri="{FF2B5EF4-FFF2-40B4-BE49-F238E27FC236}">
                <a16:creationId xmlns:a16="http://schemas.microsoft.com/office/drawing/2014/main" id="{91E311F0-799F-4006-AAE6-13C7CD10461E}"/>
              </a:ext>
            </a:extLst>
          </p:cNvPr>
          <p:cNvSpPr/>
          <p:nvPr/>
        </p:nvSpPr>
        <p:spPr>
          <a:xfrm>
            <a:off x="166285" y="4426824"/>
            <a:ext cx="2847254" cy="338554"/>
          </a:xfrm>
          <a:prstGeom prst="rect">
            <a:avLst/>
          </a:prstGeom>
        </p:spPr>
        <p:txBody>
          <a:bodyPr wrap="none">
            <a:spAutoFit/>
          </a:bodyPr>
          <a:lstStyle/>
          <a:p>
            <a:pPr marL="457200"/>
            <a:r>
              <a:rPr lang="en-IN" sz="1600" kern="1200" dirty="0">
                <a:latin typeface="Roboto" panose="020B0604020202020204" charset="0"/>
                <a:ea typeface="Open Sans"/>
                <a:cs typeface="Roboto" panose="020B0604020202020204" charset="0"/>
                <a:hlinkClick r:id="rId4"/>
              </a:rPr>
              <a:t>www.getnovusnow.com</a:t>
            </a:r>
            <a:endParaRPr lang="en-US" sz="1600" kern="1200" dirty="0">
              <a:latin typeface="Roboto" panose="020B0604020202020204" charset="0"/>
              <a:ea typeface="Open Sans"/>
              <a:cs typeface="Roboto" panose="020B0604020202020204" charset="0"/>
            </a:endParaRPr>
          </a:p>
        </p:txBody>
      </p:sp>
      <p:sp>
        <p:nvSpPr>
          <p:cNvPr id="5" name="Rectangle 4">
            <a:extLst>
              <a:ext uri="{FF2B5EF4-FFF2-40B4-BE49-F238E27FC236}">
                <a16:creationId xmlns:a16="http://schemas.microsoft.com/office/drawing/2014/main" id="{91E311F0-799F-4006-AAE6-13C7CD10461E}"/>
              </a:ext>
            </a:extLst>
          </p:cNvPr>
          <p:cNvSpPr/>
          <p:nvPr/>
        </p:nvSpPr>
        <p:spPr>
          <a:xfrm>
            <a:off x="166285" y="4836313"/>
            <a:ext cx="5440815" cy="584775"/>
          </a:xfrm>
          <a:prstGeom prst="rect">
            <a:avLst/>
          </a:prstGeom>
        </p:spPr>
        <p:txBody>
          <a:bodyPr wrap="square">
            <a:spAutoFit/>
          </a:bodyPr>
          <a:lstStyle/>
          <a:p>
            <a:pPr marL="457200"/>
            <a:r>
              <a:rPr lang="en-US" sz="1600" b="1" kern="1200" dirty="0">
                <a:latin typeface="Roboto" panose="020B0604020202020204" charset="0"/>
                <a:ea typeface="Open Sans"/>
                <a:cs typeface="Roboto" panose="020B0604020202020204" charset="0"/>
              </a:rPr>
              <a:t>Address</a:t>
            </a:r>
            <a:r>
              <a:rPr lang="en-US" sz="1600" kern="1200" dirty="0">
                <a:latin typeface="Roboto" panose="020B0604020202020204" charset="0"/>
                <a:ea typeface="Open Sans"/>
                <a:cs typeface="Roboto" panose="020B0604020202020204" charset="0"/>
              </a:rPr>
              <a:t>: 2665 S. Bayshore Dr </a:t>
            </a:r>
          </a:p>
          <a:p>
            <a:pPr marL="457200"/>
            <a:r>
              <a:rPr lang="en-US" sz="1600" kern="1200" dirty="0">
                <a:latin typeface="Roboto" panose="020B0604020202020204" charset="0"/>
                <a:ea typeface="Open Sans"/>
                <a:cs typeface="Roboto" panose="020B0604020202020204" charset="0"/>
              </a:rPr>
              <a:t>#220 Miami FL 33176</a:t>
            </a:r>
          </a:p>
        </p:txBody>
      </p:sp>
      <p:grpSp>
        <p:nvGrpSpPr>
          <p:cNvPr id="14" name="Group 13">
            <a:extLst>
              <a:ext uri="{FF2B5EF4-FFF2-40B4-BE49-F238E27FC236}">
                <a16:creationId xmlns:a16="http://schemas.microsoft.com/office/drawing/2014/main" id="{85AF8269-9BE3-46D4-98F0-3755DDA89802}"/>
              </a:ext>
            </a:extLst>
          </p:cNvPr>
          <p:cNvGrpSpPr/>
          <p:nvPr/>
        </p:nvGrpSpPr>
        <p:grpSpPr>
          <a:xfrm>
            <a:off x="298607" y="6074479"/>
            <a:ext cx="1129779" cy="495572"/>
            <a:chOff x="881901" y="6039260"/>
            <a:chExt cx="1721224" cy="755006"/>
          </a:xfrm>
        </p:grpSpPr>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901" y="6086264"/>
              <a:ext cx="651257" cy="651257"/>
            </a:xfrm>
            <a:prstGeom prst="rect">
              <a:avLst/>
            </a:prstGeom>
          </p:spPr>
        </p:pic>
        <p:pic>
          <p:nvPicPr>
            <p:cNvPr id="7" name="Picture 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8119" y="6039260"/>
              <a:ext cx="755006" cy="755006"/>
            </a:xfrm>
            <a:prstGeom prst="rect">
              <a:avLst/>
            </a:prstGeom>
          </p:spPr>
        </p:pic>
      </p:grpSp>
      <p:sp>
        <p:nvSpPr>
          <p:cNvPr id="8" name="Rectangle 7">
            <a:extLst>
              <a:ext uri="{FF2B5EF4-FFF2-40B4-BE49-F238E27FC236}">
                <a16:creationId xmlns:a16="http://schemas.microsoft.com/office/drawing/2014/main" id="{F657874A-E321-463F-B7FC-3BC554354902}"/>
              </a:ext>
            </a:extLst>
          </p:cNvPr>
          <p:cNvSpPr/>
          <p:nvPr/>
        </p:nvSpPr>
        <p:spPr>
          <a:xfrm>
            <a:off x="593675" y="5517272"/>
            <a:ext cx="2574744" cy="338554"/>
          </a:xfrm>
          <a:prstGeom prst="rect">
            <a:avLst/>
          </a:prstGeom>
        </p:spPr>
        <p:txBody>
          <a:bodyPr wrap="none">
            <a:spAutoFit/>
          </a:bodyPr>
          <a:lstStyle/>
          <a:p>
            <a:r>
              <a:rPr lang="en-US" sz="1600" kern="1200" dirty="0">
                <a:latin typeface="Roboto" panose="020B0604020202020204" charset="0"/>
                <a:ea typeface="Open Sans"/>
                <a:cs typeface="Roboto" panose="020B0604020202020204" charset="0"/>
              </a:rPr>
              <a:t>Direct Line: 305-467-6699 </a:t>
            </a: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804" y="5547611"/>
            <a:ext cx="274548" cy="274548"/>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950" y="5021324"/>
            <a:ext cx="325487" cy="32548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6950" y="4474648"/>
            <a:ext cx="306256" cy="306256"/>
          </a:xfrm>
          <a:prstGeom prst="rect">
            <a:avLst/>
          </a:prstGeom>
        </p:spPr>
      </p:pic>
      <p:pic>
        <p:nvPicPr>
          <p:cNvPr id="15" name="Graphic 14" descr="Email outline">
            <a:extLst>
              <a:ext uri="{FF2B5EF4-FFF2-40B4-BE49-F238E27FC236}">
                <a16:creationId xmlns:a16="http://schemas.microsoft.com/office/drawing/2014/main" id="{BB3E56B7-B545-D14B-98D3-BA6D324D31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6368" y="3847341"/>
            <a:ext cx="447420" cy="447420"/>
          </a:xfrm>
          <a:prstGeom prst="rect">
            <a:avLst/>
          </a:prstGeom>
        </p:spPr>
      </p:pic>
      <p:sp>
        <p:nvSpPr>
          <p:cNvPr id="16" name="TextBox 4">
            <a:extLst>
              <a:ext uri="{FF2B5EF4-FFF2-40B4-BE49-F238E27FC236}">
                <a16:creationId xmlns:a16="http://schemas.microsoft.com/office/drawing/2014/main" id="{00BFAC9F-C08E-0A43-8AD3-9F21FE561213}"/>
              </a:ext>
            </a:extLst>
          </p:cNvPr>
          <p:cNvSpPr txBox="1"/>
          <p:nvPr/>
        </p:nvSpPr>
        <p:spPr>
          <a:xfrm>
            <a:off x="62531" y="1075846"/>
            <a:ext cx="5123263" cy="984885"/>
          </a:xfrm>
          <a:prstGeom prst="rect">
            <a:avLst/>
          </a:prstGeom>
        </p:spPr>
        <p:txBody>
          <a:bodyPr wrap="square" lIns="0" tIns="0" rIns="0" bIns="0" rtlCol="0" anchor="t">
            <a:spAutoFit/>
          </a:bodyPr>
          <a:lstStyle/>
          <a:p>
            <a:pPr algn="just"/>
            <a:r>
              <a:rPr lang="en-US" sz="1600" dirty="0">
                <a:latin typeface="Roboto" panose="02000000000000000000" pitchFamily="2" charset="0"/>
                <a:ea typeface="Roboto" panose="02000000000000000000" pitchFamily="2" charset="0"/>
              </a:rPr>
              <a:t>We look forward to hearing from you and joining us as a partner. Together we will garner success and make cannabis mainstream in health plans throughout the world. </a:t>
            </a:r>
          </a:p>
        </p:txBody>
      </p:sp>
      <p:sp>
        <p:nvSpPr>
          <p:cNvPr id="19" name="TextBox 18">
            <a:extLst>
              <a:ext uri="{FF2B5EF4-FFF2-40B4-BE49-F238E27FC236}">
                <a16:creationId xmlns:a16="http://schemas.microsoft.com/office/drawing/2014/main" id="{BD1F1426-1F01-7747-B196-FE03BB010CE3}"/>
              </a:ext>
            </a:extLst>
          </p:cNvPr>
          <p:cNvSpPr txBox="1"/>
          <p:nvPr/>
        </p:nvSpPr>
        <p:spPr>
          <a:xfrm>
            <a:off x="593258" y="3361426"/>
            <a:ext cx="6278136" cy="369332"/>
          </a:xfrm>
          <a:prstGeom prst="rect">
            <a:avLst/>
          </a:prstGeom>
          <a:noFill/>
        </p:spPr>
        <p:txBody>
          <a:bodyPr wrap="square">
            <a:spAutoFit/>
          </a:bodyPr>
          <a:lstStyle/>
          <a:p>
            <a:pPr algn="just"/>
            <a:r>
              <a:rPr lang="en-US" sz="1800" spc="-59" dirty="0">
                <a:latin typeface="Roboto" panose="020B0604020202020204" charset="0"/>
                <a:cs typeface="Roboto" panose="020B0604020202020204" charset="0"/>
                <a:hlinkClick r:id="rId14"/>
              </a:rPr>
              <a:t>Book A Meeting</a:t>
            </a:r>
            <a:endParaRPr lang="en-US" sz="1800" spc="-59" dirty="0">
              <a:latin typeface="Roboto" panose="020B0604020202020204" charset="0"/>
              <a:cs typeface="Roboto" panose="020B0604020202020204" charset="0"/>
            </a:endParaRPr>
          </a:p>
        </p:txBody>
      </p:sp>
      <p:pic>
        <p:nvPicPr>
          <p:cNvPr id="21" name="Graphic 20" descr="Meeting outline">
            <a:extLst>
              <a:ext uri="{FF2B5EF4-FFF2-40B4-BE49-F238E27FC236}">
                <a16:creationId xmlns:a16="http://schemas.microsoft.com/office/drawing/2014/main" id="{42C11AF2-CA3A-8D4E-831D-E55F55DB8F5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6058" y="3293957"/>
            <a:ext cx="457200" cy="457200"/>
          </a:xfrm>
          <a:prstGeom prst="rect">
            <a:avLst/>
          </a:prstGeom>
        </p:spPr>
      </p:pic>
      <p:sp>
        <p:nvSpPr>
          <p:cNvPr id="20" name="TextBox 19">
            <a:extLst>
              <a:ext uri="{FF2B5EF4-FFF2-40B4-BE49-F238E27FC236}">
                <a16:creationId xmlns:a16="http://schemas.microsoft.com/office/drawing/2014/main" id="{5FB530D4-64F3-4BF1-8671-96F0608E97D4}"/>
              </a:ext>
            </a:extLst>
          </p:cNvPr>
          <p:cNvSpPr txBox="1"/>
          <p:nvPr/>
        </p:nvSpPr>
        <p:spPr>
          <a:xfrm>
            <a:off x="59014" y="193452"/>
            <a:ext cx="6187440" cy="688650"/>
          </a:xfrm>
          <a:prstGeom prst="rect">
            <a:avLst/>
          </a:prstGeom>
          <a:noFill/>
        </p:spPr>
        <p:txBody>
          <a:bodyPr wrap="square">
            <a:spAutoFit/>
          </a:bodyPr>
          <a:lstStyle/>
          <a:p>
            <a:pPr algn="just">
              <a:lnSpc>
                <a:spcPts val="5599"/>
              </a:lnSpc>
            </a:pPr>
            <a:r>
              <a:rPr lang="en-US" sz="1800" b="1" spc="300" dirty="0">
                <a:solidFill>
                  <a:schemeClr val="bg1"/>
                </a:solidFill>
                <a:latin typeface="Roboto" panose="020B0604020202020204" charset="0"/>
                <a:cs typeface="Roboto" panose="020B0604020202020204" charset="0"/>
              </a:rPr>
              <a:t>IN CONCLUSION:</a:t>
            </a:r>
          </a:p>
        </p:txBody>
      </p:sp>
      <p:cxnSp>
        <p:nvCxnSpPr>
          <p:cNvPr id="24" name="Straight Connector 23">
            <a:extLst>
              <a:ext uri="{FF2B5EF4-FFF2-40B4-BE49-F238E27FC236}">
                <a16:creationId xmlns:a16="http://schemas.microsoft.com/office/drawing/2014/main" id="{75846A20-AED1-47E7-BC4B-AF4288D69D31}"/>
              </a:ext>
            </a:extLst>
          </p:cNvPr>
          <p:cNvCxnSpPr/>
          <p:nvPr/>
        </p:nvCxnSpPr>
        <p:spPr>
          <a:xfrm>
            <a:off x="62531" y="2200302"/>
            <a:ext cx="464930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Graphic 17" descr="Calculator outline">
            <a:extLst>
              <a:ext uri="{FF2B5EF4-FFF2-40B4-BE49-F238E27FC236}">
                <a16:creationId xmlns:a16="http://schemas.microsoft.com/office/drawing/2014/main" id="{37231D45-3D51-6D42-96CA-A6C7DAA1FDD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014" y="2770188"/>
            <a:ext cx="524774" cy="524774"/>
          </a:xfrm>
          <a:prstGeom prst="rect">
            <a:avLst/>
          </a:prstGeom>
        </p:spPr>
      </p:pic>
      <p:sp>
        <p:nvSpPr>
          <p:cNvPr id="26" name="TextBox 25">
            <a:extLst>
              <a:ext uri="{FF2B5EF4-FFF2-40B4-BE49-F238E27FC236}">
                <a16:creationId xmlns:a16="http://schemas.microsoft.com/office/drawing/2014/main" id="{5A844B61-4290-354C-A862-D37CDC205495}"/>
              </a:ext>
            </a:extLst>
          </p:cNvPr>
          <p:cNvSpPr txBox="1"/>
          <p:nvPr/>
        </p:nvSpPr>
        <p:spPr>
          <a:xfrm>
            <a:off x="593258" y="2838935"/>
            <a:ext cx="6278136" cy="369332"/>
          </a:xfrm>
          <a:prstGeom prst="rect">
            <a:avLst/>
          </a:prstGeom>
          <a:noFill/>
        </p:spPr>
        <p:txBody>
          <a:bodyPr wrap="square">
            <a:spAutoFit/>
          </a:bodyPr>
          <a:lstStyle/>
          <a:p>
            <a:pPr algn="just"/>
            <a:r>
              <a:rPr lang="en-US" sz="1800" spc="-59" dirty="0">
                <a:latin typeface="Roboto" panose="020B0604020202020204" charset="0"/>
                <a:cs typeface="Roboto" panose="020B0604020202020204" charset="0"/>
                <a:hlinkClick r:id="rId19"/>
              </a:rPr>
              <a:t>Download Financial Mode</a:t>
            </a:r>
            <a:r>
              <a:rPr lang="en-US" spc="-59" dirty="0">
                <a:latin typeface="Roboto" panose="020B0604020202020204" charset="0"/>
                <a:cs typeface="Roboto" panose="020B0604020202020204" charset="0"/>
                <a:hlinkClick r:id="rId19"/>
              </a:rPr>
              <a:t>l Spreadsheet</a:t>
            </a:r>
            <a:endParaRPr lang="en-US" sz="1800" spc="-59" dirty="0">
              <a:latin typeface="Roboto" panose="020B0604020202020204" charset="0"/>
              <a:cs typeface="Roboto" panose="020B0604020202020204" charset="0"/>
            </a:endParaRPr>
          </a:p>
        </p:txBody>
      </p:sp>
      <p:pic>
        <p:nvPicPr>
          <p:cNvPr id="13" name="Picture 12">
            <a:extLst>
              <a:ext uri="{FF2B5EF4-FFF2-40B4-BE49-F238E27FC236}">
                <a16:creationId xmlns:a16="http://schemas.microsoft.com/office/drawing/2014/main" id="{565B5BA0-DBB7-A53F-EBAE-BD3D0C90892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32392" y="28883"/>
            <a:ext cx="3939539" cy="984885"/>
          </a:xfrm>
          <a:prstGeom prst="rect">
            <a:avLst/>
          </a:prstGeom>
        </p:spPr>
      </p:pic>
    </p:spTree>
    <p:extLst>
      <p:ext uri="{BB962C8B-B14F-4D97-AF65-F5344CB8AC3E}">
        <p14:creationId xmlns:p14="http://schemas.microsoft.com/office/powerpoint/2010/main" val="230215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09676" y="1518188"/>
            <a:ext cx="417504" cy="4293704"/>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68280" cy="6858000"/>
          </a:xfrm>
          <a:prstGeom prst="rect">
            <a:avLst/>
          </a:prstGeom>
        </p:spPr>
      </p:pic>
      <p:sp>
        <p:nvSpPr>
          <p:cNvPr id="6" name="Google Shape;272;p32"/>
          <p:cNvSpPr txBox="1"/>
          <p:nvPr/>
        </p:nvSpPr>
        <p:spPr>
          <a:xfrm>
            <a:off x="6311573" y="935696"/>
            <a:ext cx="5038914" cy="101562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US" b="1" dirty="0">
                <a:solidFill>
                  <a:srgbClr val="4BC683"/>
                </a:solidFill>
                <a:latin typeface="Roboto" panose="020B0604020202020204" charset="0"/>
                <a:ea typeface="Adobe Fangsong Std R" panose="02020400000000000000" pitchFamily="18" charset="-128"/>
                <a:cs typeface="Roboto" panose="020B0604020202020204" charset="0"/>
              </a:rPr>
              <a:t>Employer-Sponsored Health Plans</a:t>
            </a:r>
            <a:endParaRPr lang="en-GB" b="1" i="0" u="none" strike="noStrike" cap="none" dirty="0">
              <a:solidFill>
                <a:srgbClr val="4BC683"/>
              </a:solidFill>
              <a:latin typeface="Roboto" panose="020B0604020202020204" charset="0"/>
              <a:ea typeface="Adobe Fangsong Std R" panose="02020400000000000000" pitchFamily="18" charset="-128"/>
              <a:cs typeface="Roboto" panose="020B0604020202020204" charset="0"/>
              <a:sym typeface="Quicksand"/>
            </a:endParaRPr>
          </a:p>
          <a:p>
            <a:r>
              <a:rPr lang="en-US" sz="1200" dirty="0">
                <a:latin typeface="Roboto" panose="02000000000000000000" pitchFamily="2" charset="0"/>
                <a:ea typeface="Roboto" panose="02000000000000000000" pitchFamily="2" charset="0"/>
              </a:rPr>
              <a:t>Prompting employers to change HR policies to comply with the Compassionate Care Act by utilizing the health plans offered by Novus for their employees as means to attract and retain quality employees.  </a:t>
            </a:r>
          </a:p>
        </p:txBody>
      </p:sp>
      <p:sp>
        <p:nvSpPr>
          <p:cNvPr id="7" name="Google Shape;272;p32"/>
          <p:cNvSpPr txBox="1"/>
          <p:nvPr/>
        </p:nvSpPr>
        <p:spPr>
          <a:xfrm>
            <a:off x="6311573" y="2382613"/>
            <a:ext cx="5038914" cy="101562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Insurance As A Corralling Tool</a:t>
            </a:r>
          </a:p>
          <a:p>
            <a:r>
              <a:rPr lang="en-US" sz="1200" dirty="0">
                <a:latin typeface="Roboto" panose="02000000000000000000" pitchFamily="2" charset="0"/>
                <a:ea typeface="Roboto" panose="02000000000000000000" pitchFamily="2" charset="0"/>
              </a:rPr>
              <a:t>Novus like HMOs can compliantly corral med and rec. users to specific provider network facilities and/or brands. Giving cannabis verticals exclusive traffic. </a:t>
            </a:r>
          </a:p>
        </p:txBody>
      </p:sp>
      <p:sp>
        <p:nvSpPr>
          <p:cNvPr id="8" name="Google Shape;272;p32"/>
          <p:cNvSpPr txBox="1"/>
          <p:nvPr/>
        </p:nvSpPr>
        <p:spPr>
          <a:xfrm>
            <a:off x="6332566" y="3731723"/>
            <a:ext cx="5066580" cy="1200288"/>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Reduced Cannabis Taxation</a:t>
            </a:r>
          </a:p>
          <a:p>
            <a:r>
              <a:rPr lang="en-US" sz="1200" dirty="0">
                <a:latin typeface="Roboto" panose="02000000000000000000" pitchFamily="2" charset="0"/>
                <a:ea typeface="Roboto" panose="02000000000000000000" pitchFamily="2" charset="0"/>
              </a:rPr>
              <a:t>Recreational users are taking advantage of Novus’s employer-sponsored health plans to get the medicinal tax rate vs the rec tax which reduces point of sale transactions as high as </a:t>
            </a:r>
            <a:r>
              <a:rPr lang="en-US" sz="1200" b="1" dirty="0">
                <a:latin typeface="Roboto" panose="02000000000000000000" pitchFamily="2" charset="0"/>
                <a:ea typeface="Roboto" panose="02000000000000000000" pitchFamily="2" charset="0"/>
              </a:rPr>
              <a:t>50% and a saving as much as $1,200 per year. </a:t>
            </a:r>
            <a:endParaRPr lang="en-US" sz="1200" dirty="0">
              <a:latin typeface="Roboto" panose="02000000000000000000" pitchFamily="2" charset="0"/>
              <a:ea typeface="Roboto" panose="02000000000000000000" pitchFamily="2" charset="0"/>
            </a:endParaRPr>
          </a:p>
        </p:txBody>
      </p:sp>
      <p:sp>
        <p:nvSpPr>
          <p:cNvPr id="9" name="Google Shape;272;p32"/>
          <p:cNvSpPr txBox="1"/>
          <p:nvPr/>
        </p:nvSpPr>
        <p:spPr>
          <a:xfrm>
            <a:off x="6358286" y="5283225"/>
            <a:ext cx="5307270" cy="1015622"/>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spcAft>
                <a:spcPts val="1200"/>
              </a:spcAft>
              <a:buSzPts val="1800"/>
            </a:pPr>
            <a:r>
              <a:rPr lang="en-GB"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Great Diversion Option</a:t>
            </a:r>
          </a:p>
          <a:p>
            <a:r>
              <a:rPr lang="en-US" sz="1200" dirty="0">
                <a:latin typeface="Roboto" panose="02000000000000000000" pitchFamily="2" charset="0"/>
                <a:ea typeface="Roboto" panose="02000000000000000000" pitchFamily="2" charset="0"/>
              </a:rPr>
              <a:t>Health Carriers and Big Pharma are partnering with Novus MedPlan to comply with stipulated law with the Opioid Settlement Framework. Additionally, entice new policyholders and up-sell existing ones.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980" y="5438071"/>
            <a:ext cx="574687" cy="57468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424" y="2657670"/>
            <a:ext cx="558328" cy="55832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5541" y="1247144"/>
            <a:ext cx="544725" cy="54472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424" y="4106799"/>
            <a:ext cx="648963" cy="648963"/>
          </a:xfrm>
          <a:prstGeom prst="rect">
            <a:avLst/>
          </a:prstGeom>
        </p:spPr>
      </p:pic>
      <p:sp>
        <p:nvSpPr>
          <p:cNvPr id="31" name="Google Shape;240;p30"/>
          <p:cNvSpPr txBox="1"/>
          <p:nvPr/>
        </p:nvSpPr>
        <p:spPr>
          <a:xfrm>
            <a:off x="102268" y="129309"/>
            <a:ext cx="7069497" cy="677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100000"/>
              </a:lnSpc>
              <a:spcBef>
                <a:spcPts val="0"/>
              </a:spcBef>
              <a:spcAft>
                <a:spcPts val="0"/>
              </a:spcAft>
              <a:buClr>
                <a:srgbClr val="000000"/>
              </a:buClr>
              <a:buSzPts val="3400"/>
              <a:buFont typeface="Arial" panose="020B0604020202020204"/>
              <a:buNone/>
            </a:pPr>
            <a:r>
              <a:rPr lang="en-US" sz="3200" b="1" dirty="0">
                <a:solidFill>
                  <a:schemeClr val="bg1"/>
                </a:solidFill>
                <a:latin typeface="Roboto" panose="020B0604020202020204" charset="0"/>
                <a:ea typeface="Adobe Fangsong Std R" panose="02020400000000000000" pitchFamily="18" charset="-128"/>
                <a:cs typeface="Roboto" panose="020B0604020202020204" charset="0"/>
                <a:sym typeface="Quicksand"/>
              </a:rPr>
              <a:t>Solutions</a:t>
            </a:r>
            <a:endParaRPr lang="en-US" sz="3200" b="1" u="none" strike="noStrike" cap="none" dirty="0">
              <a:solidFill>
                <a:schemeClr val="bg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32" name="Rectangle 31"/>
          <p:cNvSpPr/>
          <p:nvPr/>
        </p:nvSpPr>
        <p:spPr>
          <a:xfrm>
            <a:off x="0" y="171987"/>
            <a:ext cx="128185" cy="605928"/>
          </a:xfrm>
          <a:prstGeom prst="rect">
            <a:avLst/>
          </a:prstGeom>
          <a:solidFill>
            <a:srgbClr val="3EA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3EAA8B"/>
              </a:solidFill>
            </a:endParaRPr>
          </a:p>
        </p:txBody>
      </p:sp>
      <p:sp>
        <p:nvSpPr>
          <p:cNvPr id="19" name="Google Shape;135;p4">
            <a:extLst>
              <a:ext uri="{FF2B5EF4-FFF2-40B4-BE49-F238E27FC236}">
                <a16:creationId xmlns:a16="http://schemas.microsoft.com/office/drawing/2014/main" id="{02C6A440-10C1-41D2-99C1-FAA1AD95119E}"/>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pPr lvl="0"/>
              <a:t>3</a:t>
            </a:fld>
            <a:r>
              <a:rPr lang="en-US" sz="900"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C7274035-ED64-F305-E905-AA60C174D3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8234" y="138431"/>
            <a:ext cx="3340931" cy="835233"/>
          </a:xfrm>
          <a:prstGeom prst="rect">
            <a:avLst/>
          </a:prstGeom>
        </p:spPr>
      </p:pic>
    </p:spTree>
    <p:extLst>
      <p:ext uri="{BB962C8B-B14F-4D97-AF65-F5344CB8AC3E}">
        <p14:creationId xmlns:p14="http://schemas.microsoft.com/office/powerpoint/2010/main" val="5192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2457333"/>
            <a:ext cx="12192000" cy="496140"/>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4" name="Google Shape;240;p30"/>
          <p:cNvSpPr txBox="1"/>
          <p:nvPr/>
        </p:nvSpPr>
        <p:spPr>
          <a:xfrm>
            <a:off x="128185" y="117499"/>
            <a:ext cx="9608758" cy="677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lnSpc>
                <a:spcPct val="100000"/>
              </a:lnSpc>
              <a:spcBef>
                <a:spcPts val="0"/>
              </a:spcBef>
              <a:spcAft>
                <a:spcPts val="0"/>
              </a:spcAft>
              <a:buClr>
                <a:srgbClr val="000000"/>
              </a:buClr>
              <a:buSzPts val="3400"/>
              <a:buFont typeface="Arial" panose="020B0604020202020204"/>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About Novus Cannabis MedPlan</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5" name="Rectangle 4"/>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6" name="TextBox 59"/>
          <p:cNvSpPr txBox="1"/>
          <p:nvPr/>
        </p:nvSpPr>
        <p:spPr>
          <a:xfrm>
            <a:off x="903124" y="1172530"/>
            <a:ext cx="10385752" cy="78996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lnSpc>
                <a:spcPct val="150000"/>
              </a:lnSpc>
            </a:pPr>
            <a:r>
              <a:rPr lang="en-US" sz="1600" b="1" dirty="0">
                <a:solidFill>
                  <a:srgbClr val="3EAA8B"/>
                </a:solidFill>
                <a:latin typeface="Roboto" panose="020B0604020202020204" charset="0"/>
                <a:ea typeface="Adobe Fangsong Std R" panose="02020400000000000000" pitchFamily="18" charset="-128"/>
                <a:cs typeface="Roboto" panose="020B0604020202020204" charset="0"/>
              </a:rPr>
              <a:t>Novus through its wholly-owned subsidiary WCIG Insurance Services, Inc., is a hybrid health insurance carrier and, the nation’s first health carrier offering cannabis in health plans for recreational and medicinal users</a:t>
            </a:r>
            <a:endParaRPr lang="en-IN" sz="1600" b="1" dirty="0">
              <a:solidFill>
                <a:srgbClr val="3EAA8B"/>
              </a:solidFill>
              <a:latin typeface="Roboto" panose="020B0604020202020204" charset="0"/>
              <a:ea typeface="Adobe Fangsong Std R" panose="02020400000000000000" pitchFamily="18" charset="-128"/>
              <a:cs typeface="Roboto" panose="020B0604020202020204" charset="0"/>
            </a:endParaRPr>
          </a:p>
        </p:txBody>
      </p:sp>
      <p:sp>
        <p:nvSpPr>
          <p:cNvPr id="12" name="Rectangle 11"/>
          <p:cNvSpPr/>
          <p:nvPr/>
        </p:nvSpPr>
        <p:spPr>
          <a:xfrm>
            <a:off x="-214472" y="2487372"/>
            <a:ext cx="9380850" cy="397738"/>
          </a:xfrm>
          <a:prstGeom prst="rect">
            <a:avLst/>
          </a:prstGeom>
        </p:spPr>
        <p:txBody>
          <a:bodyPr wrap="square">
            <a:spAutoFit/>
          </a:bodyPr>
          <a:lstStyle/>
          <a:p>
            <a:pPr algn="r">
              <a:lnSpc>
                <a:spcPct val="107000"/>
              </a:lnSpc>
            </a:pPr>
            <a:r>
              <a:rPr lang="en-US" sz="2000" b="1" dirty="0">
                <a:solidFill>
                  <a:schemeClr val="bg1"/>
                </a:solidFill>
                <a:latin typeface="Roboto" panose="020B0604020202020204" charset="0"/>
                <a:ea typeface="Adobe Fangsong Std R" panose="02020400000000000000" pitchFamily="18" charset="-128"/>
                <a:cs typeface="Roboto" panose="020B0604020202020204" charset="0"/>
              </a:rPr>
              <a:t>Novus’ provides a value proposition in three ways :</a:t>
            </a:r>
            <a:endParaRPr lang="en-IN" sz="2000" b="1" dirty="0">
              <a:solidFill>
                <a:schemeClr val="bg1"/>
              </a:solidFill>
              <a:latin typeface="Roboto" panose="020B0604020202020204" charset="0"/>
              <a:ea typeface="Adobe Fangsong Std R" panose="02020400000000000000" pitchFamily="18" charset="-128"/>
              <a:cs typeface="Roboto" panose="020B0604020202020204" charset="0"/>
            </a:endParaRPr>
          </a:p>
        </p:txBody>
      </p:sp>
      <p:sp>
        <p:nvSpPr>
          <p:cNvPr id="14" name="Rounded Rectangle 13"/>
          <p:cNvSpPr/>
          <p:nvPr/>
        </p:nvSpPr>
        <p:spPr>
          <a:xfrm>
            <a:off x="791639" y="3563671"/>
            <a:ext cx="3345771" cy="2567163"/>
          </a:xfrm>
          <a:prstGeom prst="roundRect">
            <a:avLst/>
          </a:prstGeom>
          <a:solidFill>
            <a:schemeClr val="tx1">
              <a:lumMod val="85000"/>
              <a:lumOff val="15000"/>
            </a:schemeClr>
          </a:solidFill>
          <a:effectLst>
            <a:outerShdw blurRad="76200" dir="13500000" sy="23000" kx="1200000" algn="br"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atin typeface="Roboto" panose="020B0604020202020204" charset="0"/>
              <a:cs typeface="Roboto" panose="020B0604020202020204" charset="0"/>
            </a:endParaRPr>
          </a:p>
        </p:txBody>
      </p:sp>
      <p:sp>
        <p:nvSpPr>
          <p:cNvPr id="21" name="Rounded Rectangle 20"/>
          <p:cNvSpPr/>
          <p:nvPr/>
        </p:nvSpPr>
        <p:spPr>
          <a:xfrm>
            <a:off x="4654024" y="3563670"/>
            <a:ext cx="3345771" cy="2567163"/>
          </a:xfrm>
          <a:prstGeom prst="roundRect">
            <a:avLst/>
          </a:prstGeom>
          <a:solidFill>
            <a:schemeClr val="tx1">
              <a:lumMod val="85000"/>
              <a:lumOff val="15000"/>
            </a:schemeClr>
          </a:solidFill>
          <a:effectLst>
            <a:outerShdw blurRad="76200" dir="13500000" sy="23000" kx="1200000" algn="br"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atin typeface="Roboto" panose="020B0604020202020204" charset="0"/>
              <a:cs typeface="Roboto" panose="020B0604020202020204" charset="0"/>
            </a:endParaRPr>
          </a:p>
        </p:txBody>
      </p:sp>
      <p:sp>
        <p:nvSpPr>
          <p:cNvPr id="22" name="Rounded Rectangle 21"/>
          <p:cNvSpPr/>
          <p:nvPr/>
        </p:nvSpPr>
        <p:spPr>
          <a:xfrm>
            <a:off x="8516409" y="3563670"/>
            <a:ext cx="3345771" cy="2567163"/>
          </a:xfrm>
          <a:prstGeom prst="roundRect">
            <a:avLst/>
          </a:prstGeom>
          <a:solidFill>
            <a:schemeClr val="tx1">
              <a:lumMod val="85000"/>
              <a:lumOff val="15000"/>
            </a:schemeClr>
          </a:solidFill>
          <a:effectLst>
            <a:outerShdw blurRad="76200" dir="13500000" sy="23000" kx="1200000" algn="br"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dirty="0">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atin typeface="Roboto" panose="020B0604020202020204" charset="0"/>
              <a:cs typeface="Roboto" panose="020B0604020202020204" charset="0"/>
            </a:endParaRPr>
          </a:p>
        </p:txBody>
      </p:sp>
      <p:sp>
        <p:nvSpPr>
          <p:cNvPr id="18" name="Rectangle 17"/>
          <p:cNvSpPr/>
          <p:nvPr/>
        </p:nvSpPr>
        <p:spPr>
          <a:xfrm>
            <a:off x="964860" y="4071181"/>
            <a:ext cx="2935630" cy="1754326"/>
          </a:xfrm>
          <a:prstGeom prst="rect">
            <a:avLst/>
          </a:prstGeom>
        </p:spPr>
        <p:txBody>
          <a:bodyPr wrap="square">
            <a:spAutoFit/>
          </a:bodyPr>
          <a:lstStyle/>
          <a:p>
            <a:pPr marL="285750" lvl="0" indent="-285750" algn="ctr">
              <a:buFont typeface="Wingdings" panose="05000000000000000000" pitchFamily="2" charset="2"/>
              <a:buChar char="ü"/>
            </a:pPr>
            <a:endParaRPr lang="en-IN" sz="1200" dirty="0">
              <a:solidFill>
                <a:schemeClr val="bg1"/>
              </a:solidFill>
              <a:latin typeface="Roboto" panose="020B0604020202020204" charset="0"/>
              <a:ea typeface="Adobe Fangsong Std R" panose="02020400000000000000" pitchFamily="18" charset="-128"/>
              <a:cs typeface="Roboto" panose="020B0604020202020204" charset="0"/>
              <a:sym typeface="Source Sans Pro"/>
            </a:endParaRPr>
          </a:p>
          <a:p>
            <a:pPr marL="285750" lvl="0" indent="-285750">
              <a:buFont typeface="Wingdings" panose="05000000000000000000" pitchFamily="2" charset="2"/>
              <a:buChar char="ü"/>
            </a:pPr>
            <a:r>
              <a:rPr lang="en-IN" sz="1200" dirty="0">
                <a:solidFill>
                  <a:schemeClr val="bg1"/>
                </a:solidFill>
                <a:latin typeface="Roboto" panose="020B0604020202020204" charset="0"/>
                <a:ea typeface="Adobe Fangsong Std R" panose="02020400000000000000" pitchFamily="18" charset="-128"/>
                <a:cs typeface="Roboto" panose="020B0604020202020204" charset="0"/>
                <a:sym typeface="Source Sans Pro"/>
              </a:rPr>
              <a:t>Novus’ intrinsic value is based on </a:t>
            </a:r>
            <a:r>
              <a:rPr lang="en-IN" sz="1200" b="1" dirty="0">
                <a:solidFill>
                  <a:schemeClr val="bg1"/>
                </a:solidFill>
                <a:latin typeface="Roboto" panose="020B0604020202020204" charset="0"/>
                <a:ea typeface="Adobe Fangsong Std R" panose="02020400000000000000" pitchFamily="18" charset="-128"/>
                <a:cs typeface="Roboto" panose="020B0604020202020204" charset="0"/>
                <a:sym typeface="Source Sans Pro"/>
              </a:rPr>
              <a:t>owning receivables </a:t>
            </a:r>
            <a:r>
              <a:rPr lang="en-IN" sz="1200" dirty="0">
                <a:solidFill>
                  <a:schemeClr val="bg1"/>
                </a:solidFill>
                <a:latin typeface="Roboto" panose="020B0604020202020204" charset="0"/>
                <a:ea typeface="Adobe Fangsong Std R" panose="02020400000000000000" pitchFamily="18" charset="-128"/>
                <a:cs typeface="Roboto" panose="020B0604020202020204" charset="0"/>
                <a:sym typeface="Source Sans Pro"/>
              </a:rPr>
              <a:t>rather than having a high overhead and owning depreciative assets.  </a:t>
            </a:r>
          </a:p>
          <a:p>
            <a:pPr marL="285750" lvl="0" indent="-285750">
              <a:buFont typeface="Wingdings" panose="05000000000000000000" pitchFamily="2" charset="2"/>
              <a:buChar char="ü"/>
            </a:pPr>
            <a:endParaRPr lang="en-IN" sz="1200" dirty="0">
              <a:solidFill>
                <a:schemeClr val="bg1"/>
              </a:solidFill>
              <a:latin typeface="Roboto" panose="020B0604020202020204" charset="0"/>
              <a:ea typeface="Adobe Fangsong Std R" panose="02020400000000000000" pitchFamily="18" charset="-128"/>
              <a:cs typeface="Roboto" panose="020B0604020202020204" charset="0"/>
              <a:sym typeface="Source Sans Pro"/>
            </a:endParaRPr>
          </a:p>
          <a:p>
            <a:pPr marL="285750" lvl="0" indent="-285750">
              <a:buFont typeface="Wingdings" panose="05000000000000000000" pitchFamily="2" charset="2"/>
              <a:buChar char="ü"/>
            </a:pPr>
            <a:r>
              <a:rPr lang="en-IN" sz="1200" dirty="0">
                <a:solidFill>
                  <a:schemeClr val="bg1"/>
                </a:solidFill>
                <a:latin typeface="Roboto" panose="020B0604020202020204" charset="0"/>
                <a:ea typeface="Adobe Fangsong Std R" panose="02020400000000000000" pitchFamily="18" charset="-128"/>
                <a:cs typeface="Roboto" panose="020B0604020202020204" charset="0"/>
                <a:sym typeface="Source Sans Pro"/>
              </a:rPr>
              <a:t>Secures 90% of the invested funds and dispersed as a dividend its gross income from certain venues . </a:t>
            </a:r>
          </a:p>
        </p:txBody>
      </p:sp>
      <p:sp>
        <p:nvSpPr>
          <p:cNvPr id="19" name="Rectangle 18"/>
          <p:cNvSpPr/>
          <p:nvPr/>
        </p:nvSpPr>
        <p:spPr>
          <a:xfrm>
            <a:off x="4834615" y="4088510"/>
            <a:ext cx="3080926" cy="1754326"/>
          </a:xfrm>
          <a:prstGeom prst="rect">
            <a:avLst/>
          </a:prstGeom>
        </p:spPr>
        <p:txBody>
          <a:bodyPr wrap="square">
            <a:spAutoFit/>
          </a:bodyPr>
          <a:lstStyle/>
          <a:p>
            <a:pPr lvl="0" algn="ctr"/>
            <a:endParaRPr lang="en-IN" sz="1200" dirty="0">
              <a:solidFill>
                <a:schemeClr val="bg1"/>
              </a:solidFill>
              <a:latin typeface="Roboto" panose="020B0604020202020204" charset="0"/>
              <a:ea typeface="Source Sans Pro"/>
              <a:cs typeface="Roboto" panose="020B0604020202020204" charset="0"/>
              <a:sym typeface="Source Sans Pro"/>
            </a:endParaRPr>
          </a:p>
          <a:p>
            <a:pPr marL="285750" lvl="0" indent="-285750">
              <a:buFont typeface="Wingdings" pitchFamily="2" charset="2"/>
              <a:buChar char="ü"/>
            </a:pPr>
            <a:r>
              <a:rPr lang="en-IN" sz="1200" dirty="0">
                <a:solidFill>
                  <a:schemeClr val="bg1"/>
                </a:solidFill>
                <a:latin typeface="Roboto" panose="020B0604020202020204" charset="0"/>
                <a:ea typeface="Source Sans Pro"/>
                <a:cs typeface="Roboto" panose="020B0604020202020204" charset="0"/>
                <a:sym typeface="Source Sans Pro"/>
              </a:rPr>
              <a:t>Both recreational and medical users receive a </a:t>
            </a:r>
            <a:r>
              <a:rPr lang="en-IN" sz="1200" b="1" dirty="0">
                <a:solidFill>
                  <a:schemeClr val="bg1"/>
                </a:solidFill>
                <a:latin typeface="Roboto" panose="020B0604020202020204" charset="0"/>
                <a:ea typeface="Source Sans Pro"/>
                <a:cs typeface="Roboto" panose="020B0604020202020204" charset="0"/>
                <a:sym typeface="Source Sans Pro"/>
              </a:rPr>
              <a:t>45% to 50% discount </a:t>
            </a:r>
            <a:r>
              <a:rPr lang="en-IN" sz="1200" dirty="0">
                <a:solidFill>
                  <a:schemeClr val="bg1"/>
                </a:solidFill>
                <a:latin typeface="Roboto" panose="020B0604020202020204" charset="0"/>
                <a:ea typeface="Source Sans Pro"/>
                <a:cs typeface="Roboto" panose="020B0604020202020204" charset="0"/>
                <a:sym typeface="Source Sans Pro"/>
              </a:rPr>
              <a:t>on cannabis meds from our in-network of providers. </a:t>
            </a:r>
          </a:p>
          <a:p>
            <a:pPr marL="285750" lvl="0" indent="-285750">
              <a:buFont typeface="Wingdings" pitchFamily="2" charset="2"/>
              <a:buChar char="ü"/>
            </a:pPr>
            <a:endParaRPr lang="en-IN" sz="1200" dirty="0">
              <a:solidFill>
                <a:schemeClr val="bg1"/>
              </a:solidFill>
              <a:latin typeface="Roboto" panose="020B0604020202020204" charset="0"/>
              <a:ea typeface="Source Sans Pro"/>
              <a:cs typeface="Roboto" panose="020B0604020202020204" charset="0"/>
              <a:sym typeface="Source Sans Pro"/>
            </a:endParaRPr>
          </a:p>
          <a:p>
            <a:pPr marL="285750" lvl="0" indent="-285750">
              <a:buFont typeface="Wingdings" pitchFamily="2" charset="2"/>
              <a:buChar char="ü"/>
            </a:pPr>
            <a:r>
              <a:rPr lang="en-IN" sz="1200" dirty="0">
                <a:solidFill>
                  <a:schemeClr val="bg1"/>
                </a:solidFill>
                <a:latin typeface="Roboto" panose="020B0604020202020204" charset="0"/>
                <a:ea typeface="Source Sans Pro"/>
                <a:cs typeface="Roboto" panose="020B0604020202020204" charset="0"/>
                <a:sym typeface="Source Sans Pro"/>
              </a:rPr>
              <a:t>In many cases can get reimbursed with Health Reimbursement Accounts from participating in the health plan. </a:t>
            </a:r>
          </a:p>
        </p:txBody>
      </p:sp>
      <p:sp>
        <p:nvSpPr>
          <p:cNvPr id="20" name="Rectangle 19"/>
          <p:cNvSpPr/>
          <p:nvPr/>
        </p:nvSpPr>
        <p:spPr>
          <a:xfrm>
            <a:off x="8661605" y="4088510"/>
            <a:ext cx="3124515" cy="1859996"/>
          </a:xfrm>
          <a:prstGeom prst="rect">
            <a:avLst/>
          </a:prstGeom>
        </p:spPr>
        <p:txBody>
          <a:bodyPr wrap="square">
            <a:spAutoFit/>
          </a:bodyPr>
          <a:lstStyle/>
          <a:p>
            <a:pPr algn="ctr">
              <a:lnSpc>
                <a:spcPct val="107000"/>
              </a:lnSpc>
            </a:pPr>
            <a:endParaRPr lang="en-US" sz="1200" dirty="0">
              <a:solidFill>
                <a:schemeClr val="bg1"/>
              </a:solidFill>
              <a:latin typeface="Roboto" panose="020B0604020202020204" charset="0"/>
              <a:ea typeface="Source Sans Pro"/>
              <a:cs typeface="Roboto" panose="020B0604020202020204" charset="0"/>
              <a:sym typeface="Source Sans Pro"/>
            </a:endParaRPr>
          </a:p>
          <a:p>
            <a:pPr marL="285750" indent="-285750">
              <a:lnSpc>
                <a:spcPct val="107000"/>
              </a:lnSpc>
              <a:buFont typeface="Wingdings" pitchFamily="2" charset="2"/>
              <a:buChar char="ü"/>
            </a:pPr>
            <a:r>
              <a:rPr lang="en-US" sz="1200" dirty="0">
                <a:solidFill>
                  <a:schemeClr val="bg1"/>
                </a:solidFill>
                <a:latin typeface="Roboto" panose="020B0604020202020204" charset="0"/>
                <a:ea typeface="Source Sans Pro"/>
                <a:cs typeface="Roboto" panose="020B0604020202020204" charset="0"/>
                <a:sym typeface="Source Sans Pro"/>
              </a:rPr>
              <a:t>Novus supports cannabis verticals by driving a loyal and exclusive client base that buys </a:t>
            </a:r>
            <a:r>
              <a:rPr lang="en-US" sz="1200" b="1" dirty="0">
                <a:solidFill>
                  <a:schemeClr val="bg1"/>
                </a:solidFill>
                <a:latin typeface="Roboto" panose="020B0604020202020204" charset="0"/>
                <a:ea typeface="Source Sans Pro"/>
                <a:cs typeface="Roboto" panose="020B0604020202020204" charset="0"/>
                <a:sym typeface="Source Sans Pro"/>
              </a:rPr>
              <a:t>3 times the national average per visit</a:t>
            </a:r>
            <a:r>
              <a:rPr lang="en-US" sz="1200" dirty="0">
                <a:solidFill>
                  <a:schemeClr val="bg1"/>
                </a:solidFill>
                <a:latin typeface="Roboto" panose="020B0604020202020204" charset="0"/>
                <a:ea typeface="Source Sans Pro"/>
                <a:cs typeface="Roboto" panose="020B0604020202020204" charset="0"/>
                <a:sym typeface="Source Sans Pro"/>
              </a:rPr>
              <a:t>. </a:t>
            </a:r>
          </a:p>
          <a:p>
            <a:pPr marL="285750" indent="-285750">
              <a:lnSpc>
                <a:spcPct val="107000"/>
              </a:lnSpc>
              <a:buFont typeface="Wingdings" pitchFamily="2" charset="2"/>
              <a:buChar char="ü"/>
            </a:pPr>
            <a:endParaRPr lang="en-US" sz="1200" dirty="0">
              <a:solidFill>
                <a:schemeClr val="bg1"/>
              </a:solidFill>
              <a:latin typeface="Roboto" panose="020B0604020202020204" charset="0"/>
              <a:cs typeface="Roboto" panose="020B0604020202020204" charset="0"/>
              <a:sym typeface="Source Sans Pro"/>
            </a:endParaRPr>
          </a:p>
          <a:p>
            <a:pPr marL="285750" indent="-285750">
              <a:lnSpc>
                <a:spcPct val="107000"/>
              </a:lnSpc>
              <a:buFont typeface="Wingdings" pitchFamily="2" charset="2"/>
              <a:buChar char="ü"/>
            </a:pPr>
            <a:r>
              <a:rPr lang="en-US" sz="1200" dirty="0">
                <a:solidFill>
                  <a:schemeClr val="bg1"/>
                </a:solidFill>
                <a:latin typeface="Roboto" panose="020B0604020202020204" charset="0"/>
                <a:cs typeface="Roboto" panose="020B0604020202020204" charset="0"/>
              </a:rPr>
              <a:t>Use proximity marketing techniques that drive consumers to their facilities and /or brand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022" y="3693228"/>
            <a:ext cx="484160" cy="48416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224" y="3717158"/>
            <a:ext cx="436299" cy="43629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049" y="3788128"/>
            <a:ext cx="365329" cy="365329"/>
          </a:xfrm>
          <a:prstGeom prst="rect">
            <a:avLst/>
          </a:prstGeom>
        </p:spPr>
      </p:pic>
      <p:sp>
        <p:nvSpPr>
          <p:cNvPr id="7" name="Rectangle 6"/>
          <p:cNvSpPr/>
          <p:nvPr/>
        </p:nvSpPr>
        <p:spPr>
          <a:xfrm>
            <a:off x="1563182" y="3744598"/>
            <a:ext cx="2202847" cy="307777"/>
          </a:xfrm>
          <a:prstGeom prst="rect">
            <a:avLst/>
          </a:prstGeom>
        </p:spPr>
        <p:txBody>
          <a:bodyPr wrap="none">
            <a:spAutoFit/>
          </a:bodyPr>
          <a:lstStyle/>
          <a:p>
            <a:pPr lvl="0" algn="ctr"/>
            <a:r>
              <a:rPr lang="en-IN" sz="1400" b="1" dirty="0">
                <a:solidFill>
                  <a:srgbClr val="4BC683"/>
                </a:solidFill>
                <a:latin typeface="Roboto" panose="020B0604020202020204" charset="0"/>
                <a:ea typeface="Adobe Fangsong Std R" panose="02020400000000000000" pitchFamily="18" charset="-128"/>
                <a:cs typeface="Roboto" panose="020B0604020202020204" charset="0"/>
                <a:sym typeface="Source Sans Pro"/>
              </a:rPr>
              <a:t>Benefit to Shareholders</a:t>
            </a:r>
          </a:p>
        </p:txBody>
      </p:sp>
      <p:sp>
        <p:nvSpPr>
          <p:cNvPr id="8" name="Rectangle 7"/>
          <p:cNvSpPr/>
          <p:nvPr/>
        </p:nvSpPr>
        <p:spPr>
          <a:xfrm>
            <a:off x="5372146" y="3743373"/>
            <a:ext cx="2353273" cy="307777"/>
          </a:xfrm>
          <a:prstGeom prst="rect">
            <a:avLst/>
          </a:prstGeom>
        </p:spPr>
        <p:txBody>
          <a:bodyPr wrap="none">
            <a:spAutoFit/>
          </a:bodyPr>
          <a:lstStyle/>
          <a:p>
            <a:pPr lvl="0" algn="ctr"/>
            <a:r>
              <a:rPr lang="en-IN" sz="1400" b="1" dirty="0">
                <a:solidFill>
                  <a:srgbClr val="4BC683"/>
                </a:solidFill>
                <a:latin typeface="Roboto" panose="020B0604020202020204" charset="0"/>
                <a:ea typeface="Adobe Fangsong Std R" panose="02020400000000000000" pitchFamily="18" charset="-128"/>
                <a:cs typeface="Roboto" panose="020B0604020202020204" charset="0"/>
                <a:sym typeface="Source Sans Pro"/>
              </a:rPr>
              <a:t>Value to Patient/Members</a:t>
            </a:r>
          </a:p>
        </p:txBody>
      </p:sp>
      <p:sp>
        <p:nvSpPr>
          <p:cNvPr id="9" name="Rectangle 8"/>
          <p:cNvSpPr/>
          <p:nvPr/>
        </p:nvSpPr>
        <p:spPr>
          <a:xfrm>
            <a:off x="9195545" y="3773306"/>
            <a:ext cx="2561407" cy="306109"/>
          </a:xfrm>
          <a:prstGeom prst="rect">
            <a:avLst/>
          </a:prstGeom>
        </p:spPr>
        <p:txBody>
          <a:bodyPr wrap="none">
            <a:spAutoFit/>
          </a:bodyPr>
          <a:lstStyle/>
          <a:p>
            <a:pPr algn="ctr">
              <a:lnSpc>
                <a:spcPct val="107000"/>
              </a:lnSpc>
            </a:pPr>
            <a:r>
              <a:rPr lang="en-US" sz="1400" b="1" dirty="0">
                <a:solidFill>
                  <a:srgbClr val="4BC683"/>
                </a:solidFill>
                <a:latin typeface="Roboto" panose="020B0604020202020204" charset="0"/>
                <a:ea typeface="Adobe Fangsong Std R" panose="02020400000000000000" pitchFamily="18" charset="-128"/>
                <a:cs typeface="Roboto" panose="020B0604020202020204" charset="0"/>
                <a:sym typeface="Source Sans Pro"/>
              </a:rPr>
              <a:t>Value to Cannabis Verticals </a:t>
            </a:r>
          </a:p>
        </p:txBody>
      </p:sp>
      <p:sp>
        <p:nvSpPr>
          <p:cNvPr id="23" name="Google Shape;135;p4">
            <a:extLst>
              <a:ext uri="{FF2B5EF4-FFF2-40B4-BE49-F238E27FC236}">
                <a16:creationId xmlns:a16="http://schemas.microsoft.com/office/drawing/2014/main" id="{402A6893-04F1-4D06-8D4C-DF00E6D270AA}"/>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4</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C2CBF5C2-B638-F291-9C7C-4C8721409E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356" y="115666"/>
            <a:ext cx="2715644" cy="678911"/>
          </a:xfrm>
          <a:prstGeom prst="rect">
            <a:avLst/>
          </a:prstGeom>
        </p:spPr>
      </p:pic>
    </p:spTree>
    <p:extLst>
      <p:ext uri="{BB962C8B-B14F-4D97-AF65-F5344CB8AC3E}">
        <p14:creationId xmlns:p14="http://schemas.microsoft.com/office/powerpoint/2010/main" val="145759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23" r="3333"/>
          <a:stretch/>
        </p:blipFill>
        <p:spPr>
          <a:xfrm>
            <a:off x="3832666" y="0"/>
            <a:ext cx="4253948" cy="6858000"/>
          </a:xfrm>
          <a:prstGeom prst="rect">
            <a:avLst/>
          </a:prstGeom>
        </p:spPr>
      </p:pic>
      <p:sp>
        <p:nvSpPr>
          <p:cNvPr id="2" name="Rectangle 1">
            <a:extLst>
              <a:ext uri="{FF2B5EF4-FFF2-40B4-BE49-F238E27FC236}">
                <a16:creationId xmlns:a16="http://schemas.microsoft.com/office/drawing/2014/main" id="{9937E6F2-CDA1-4FC9-87EA-AE6A2A739559}"/>
              </a:ext>
            </a:extLst>
          </p:cNvPr>
          <p:cNvSpPr/>
          <p:nvPr/>
        </p:nvSpPr>
        <p:spPr>
          <a:xfrm>
            <a:off x="3841097" y="0"/>
            <a:ext cx="232688" cy="2478996"/>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3" name="Rectangle 2">
            <a:extLst>
              <a:ext uri="{FF2B5EF4-FFF2-40B4-BE49-F238E27FC236}">
                <a16:creationId xmlns:a16="http://schemas.microsoft.com/office/drawing/2014/main" id="{0899E37E-46E3-44A4-860D-FE5D90C54DF3}"/>
              </a:ext>
            </a:extLst>
          </p:cNvPr>
          <p:cNvSpPr/>
          <p:nvPr/>
        </p:nvSpPr>
        <p:spPr>
          <a:xfrm>
            <a:off x="7861358" y="4379004"/>
            <a:ext cx="232688" cy="2478996"/>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8" name="Google Shape;240;p30"/>
          <p:cNvSpPr txBox="1"/>
          <p:nvPr/>
        </p:nvSpPr>
        <p:spPr>
          <a:xfrm>
            <a:off x="128185" y="92904"/>
            <a:ext cx="7543858" cy="1169521"/>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SzPts val="3400"/>
            </a:pPr>
            <a:r>
              <a:rPr lang="en-US" sz="3200" b="1" u="none" strike="noStrike" cap="none" dirty="0">
                <a:solidFill>
                  <a:srgbClr val="4BC683"/>
                </a:solidFill>
                <a:latin typeface="Roboto" panose="020B0604020202020204" charset="0"/>
                <a:ea typeface="Adobe Fangsong Std R" panose="02020400000000000000" pitchFamily="18" charset="-128"/>
                <a:cs typeface="Roboto" panose="020B0604020202020204" charset="0"/>
                <a:sym typeface="Quicksand"/>
              </a:rPr>
              <a:t>We Do Not Touch </a:t>
            </a:r>
          </a:p>
          <a:p>
            <a:pPr lvl="0">
              <a:buSzPts val="3400"/>
            </a:pPr>
            <a:r>
              <a:rPr lang="en-US" sz="3200" b="1" dirty="0">
                <a:solidFill>
                  <a:srgbClr val="4BC683"/>
                </a:solidFill>
                <a:latin typeface="Roboto" panose="020B0604020202020204" charset="0"/>
                <a:ea typeface="Adobe Fangsong Std R" panose="02020400000000000000" pitchFamily="18" charset="-128"/>
                <a:cs typeface="Roboto" panose="020B0604020202020204" charset="0"/>
                <a:sym typeface="Quicksand"/>
              </a:rPr>
              <a:t>The Plant</a:t>
            </a:r>
            <a:endParaRPr lang="en-US" sz="3200"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33" name="Rectangle 32">
            <a:extLst>
              <a:ext uri="{FF2B5EF4-FFF2-40B4-BE49-F238E27FC236}">
                <a16:creationId xmlns:a16="http://schemas.microsoft.com/office/drawing/2014/main" id="{EE3CD208-0A89-4BF1-99AE-DDF322D45C02}"/>
              </a:ext>
            </a:extLst>
          </p:cNvPr>
          <p:cNvSpPr/>
          <p:nvPr/>
        </p:nvSpPr>
        <p:spPr>
          <a:xfrm>
            <a:off x="4068829" y="2686755"/>
            <a:ext cx="3777099" cy="38054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30" name="Rectangle 29">
            <a:extLst>
              <a:ext uri="{FF2B5EF4-FFF2-40B4-BE49-F238E27FC236}">
                <a16:creationId xmlns:a16="http://schemas.microsoft.com/office/drawing/2014/main" id="{70185492-43C2-4131-8EC4-F729D86C08A3}"/>
              </a:ext>
            </a:extLst>
          </p:cNvPr>
          <p:cNvSpPr/>
          <p:nvPr/>
        </p:nvSpPr>
        <p:spPr>
          <a:xfrm>
            <a:off x="8557745" y="4789267"/>
            <a:ext cx="2991560" cy="1600438"/>
          </a:xfrm>
          <a:prstGeom prst="rect">
            <a:avLst/>
          </a:prstGeom>
        </p:spPr>
        <p:txBody>
          <a:bodyPr wrap="square">
            <a:spAutoFit/>
          </a:bodyPr>
          <a:lstStyle/>
          <a:p>
            <a:r>
              <a:rPr lang="en-US" sz="1400" b="1" dirty="0">
                <a:solidFill>
                  <a:srgbClr val="4BC683"/>
                </a:solidFill>
                <a:latin typeface="Roboto" panose="02000000000000000000" pitchFamily="2" charset="0"/>
                <a:ea typeface="Roboto" panose="02000000000000000000" pitchFamily="2" charset="0"/>
                <a:cs typeface="Roboto" panose="020B0604020202020204" charset="0"/>
              </a:rPr>
              <a:t>Consumer Engagement Is Key</a:t>
            </a:r>
          </a:p>
          <a:p>
            <a:endParaRPr lang="en-US" sz="1200" dirty="0">
              <a:latin typeface="Roboto" panose="02000000000000000000" pitchFamily="2" charset="0"/>
              <a:ea typeface="Roboto" panose="02000000000000000000" pitchFamily="2" charset="0"/>
              <a:cs typeface="Roboto" panose="020B0604020202020204" charset="0"/>
            </a:endParaRPr>
          </a:p>
          <a:p>
            <a:pPr marL="171450" indent="-171450">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B0604020202020204" charset="0"/>
              </a:rPr>
              <a:t>Recognizable Consumer Brands</a:t>
            </a:r>
          </a:p>
          <a:p>
            <a:pPr marL="171450" indent="-171450">
              <a:buFont typeface="Arial" panose="020B0604020202020204" pitchFamily="34" charset="0"/>
              <a:buChar char="•"/>
            </a:pPr>
            <a:r>
              <a:rPr lang="en-US" sz="1200" dirty="0">
                <a:latin typeface="Roboto" panose="02000000000000000000" pitchFamily="2" charset="0"/>
                <a:ea typeface="Roboto" panose="02000000000000000000" pitchFamily="2" charset="0"/>
              </a:rPr>
              <a:t>Capture customer contact and sales data</a:t>
            </a:r>
          </a:p>
          <a:p>
            <a:pPr marL="171450" indent="-171450">
              <a:buFont typeface="Arial" panose="020B0604020202020204" pitchFamily="34" charset="0"/>
              <a:buChar char="•"/>
            </a:pPr>
            <a:r>
              <a:rPr lang="en-US" sz="1200" dirty="0">
                <a:latin typeface="Roboto" panose="02000000000000000000" pitchFamily="2" charset="0"/>
                <a:ea typeface="Roboto" panose="02000000000000000000" pitchFamily="2" charset="0"/>
              </a:rPr>
              <a:t>New vs returning customer purchasing behaviors</a:t>
            </a:r>
          </a:p>
          <a:p>
            <a:pPr marL="171450" indent="-171450">
              <a:buFont typeface="Arial" panose="020B0604020202020204" pitchFamily="34" charset="0"/>
              <a:buChar char="•"/>
            </a:pPr>
            <a:endParaRPr lang="en-US" sz="1200" dirty="0">
              <a:latin typeface="Roboto" panose="02000000000000000000" pitchFamily="2" charset="0"/>
              <a:ea typeface="Roboto" panose="02000000000000000000" pitchFamily="2" charset="0"/>
              <a:cs typeface="Roboto" panose="020B0604020202020204" charset="0"/>
            </a:endParaRPr>
          </a:p>
        </p:txBody>
      </p:sp>
      <p:sp>
        <p:nvSpPr>
          <p:cNvPr id="31" name="Rectangle 30">
            <a:extLst>
              <a:ext uri="{FF2B5EF4-FFF2-40B4-BE49-F238E27FC236}">
                <a16:creationId xmlns:a16="http://schemas.microsoft.com/office/drawing/2014/main" id="{B86C4499-D6E0-4E46-929D-CFEB36F7EE50}"/>
              </a:ext>
            </a:extLst>
          </p:cNvPr>
          <p:cNvSpPr/>
          <p:nvPr/>
        </p:nvSpPr>
        <p:spPr>
          <a:xfrm>
            <a:off x="8457522" y="1959251"/>
            <a:ext cx="3035539" cy="1261884"/>
          </a:xfrm>
          <a:prstGeom prst="rect">
            <a:avLst/>
          </a:prstGeom>
        </p:spPr>
        <p:txBody>
          <a:bodyPr wrap="square">
            <a:spAutoFit/>
          </a:bodyPr>
          <a:lstStyle/>
          <a:p>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Tax Benefits and Reimbursements</a:t>
            </a:r>
          </a:p>
          <a:p>
            <a:endParaRPr lang="en-US" sz="1400" b="1" dirty="0">
              <a:solidFill>
                <a:srgbClr val="4BC683"/>
              </a:solidFill>
              <a:latin typeface="Roboto" panose="020B0604020202020204" charset="0"/>
              <a:ea typeface="Adobe Fangsong Std R" panose="02020400000000000000" pitchFamily="18" charset="-128"/>
              <a:cs typeface="Roboto" panose="020B0604020202020204" charset="0"/>
            </a:endParaRPr>
          </a:p>
          <a:p>
            <a:r>
              <a:rPr lang="en-US" sz="1200" dirty="0"/>
              <a:t>Novus's policies offer a win-win: consumers get to deduct their premiums tax-free, and cannabis companies gain a new revenue stream through reimbursement.</a:t>
            </a:r>
            <a:endParaRPr lang="en-US" sz="1600" dirty="0">
              <a:latin typeface="Roboto" panose="020B0604020202020204" charset="0"/>
              <a:cs typeface="Roboto" panose="020B0604020202020204" charset="0"/>
            </a:endParaRPr>
          </a:p>
        </p:txBody>
      </p:sp>
      <p:sp>
        <p:nvSpPr>
          <p:cNvPr id="32" name="Rectangle 31">
            <a:extLst>
              <a:ext uri="{FF2B5EF4-FFF2-40B4-BE49-F238E27FC236}">
                <a16:creationId xmlns:a16="http://schemas.microsoft.com/office/drawing/2014/main" id="{369E6692-75C0-4ABF-88D6-6BAEBFE90713}"/>
              </a:ext>
            </a:extLst>
          </p:cNvPr>
          <p:cNvSpPr/>
          <p:nvPr/>
        </p:nvSpPr>
        <p:spPr>
          <a:xfrm>
            <a:off x="4234839" y="4465888"/>
            <a:ext cx="3362884" cy="1846659"/>
          </a:xfrm>
          <a:prstGeom prst="rect">
            <a:avLst/>
          </a:prstGeom>
        </p:spPr>
        <p:txBody>
          <a:bodyPr wrap="square">
            <a:spAutoFit/>
          </a:bodyPr>
          <a:lstStyle/>
          <a:p>
            <a:pPr algn="ctr"/>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Retargeting Using Real World Contextual Data</a:t>
            </a:r>
          </a:p>
          <a:p>
            <a:pPr algn="ctr"/>
            <a:endParaRPr lang="en-US" sz="1400" dirty="0">
              <a:latin typeface="Roboto" panose="020B0604020202020204" charset="0"/>
              <a:cs typeface="Roboto" panose="020B0604020202020204" charset="0"/>
            </a:endParaRPr>
          </a:p>
          <a:p>
            <a:pPr algn="ctr"/>
            <a:r>
              <a:rPr lang="en-US" sz="1200" dirty="0">
                <a:solidFill>
                  <a:schemeClr val="bg1"/>
                </a:solidFill>
                <a:latin typeface="Roboto" panose="020B0604020202020204" charset="0"/>
                <a:cs typeface="Roboto" panose="020B0604020202020204" charset="0"/>
              </a:rPr>
              <a:t>Maintains the audience's attention with a retargeting strategy in many devices and formats. A final and more powerful strategy is location-based audiences across devices and formats for greater reach using real-world, contextually relevant data.</a:t>
            </a:r>
          </a:p>
        </p:txBody>
      </p:sp>
      <p:sp>
        <p:nvSpPr>
          <p:cNvPr id="35" name="Rectangle 34">
            <a:extLst>
              <a:ext uri="{FF2B5EF4-FFF2-40B4-BE49-F238E27FC236}">
                <a16:creationId xmlns:a16="http://schemas.microsoft.com/office/drawing/2014/main" id="{4E7FD2C3-2271-48EC-8C6F-405032E6AED6}"/>
              </a:ext>
            </a:extLst>
          </p:cNvPr>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6840" y="1178560"/>
            <a:ext cx="663436" cy="6634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37" y="3908297"/>
            <a:ext cx="531134" cy="531134"/>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4029" y="3149704"/>
            <a:ext cx="1010182" cy="1010182"/>
          </a:xfrm>
          <a:prstGeom prst="rect">
            <a:avLst/>
          </a:prstGeom>
        </p:spPr>
      </p:pic>
      <p:pic>
        <p:nvPicPr>
          <p:cNvPr id="8" name="Graphic 7" descr="Delivery outline">
            <a:extLst>
              <a:ext uri="{FF2B5EF4-FFF2-40B4-BE49-F238E27FC236}">
                <a16:creationId xmlns:a16="http://schemas.microsoft.com/office/drawing/2014/main" id="{D2E38447-D39D-D647-AE08-85149206DB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1858" y="1505377"/>
            <a:ext cx="765902" cy="765902"/>
          </a:xfrm>
          <a:prstGeom prst="rect">
            <a:avLst/>
          </a:prstGeom>
        </p:spPr>
      </p:pic>
      <p:sp>
        <p:nvSpPr>
          <p:cNvPr id="9" name="TextBox 8">
            <a:extLst>
              <a:ext uri="{FF2B5EF4-FFF2-40B4-BE49-F238E27FC236}">
                <a16:creationId xmlns:a16="http://schemas.microsoft.com/office/drawing/2014/main" id="{945AA397-406E-7747-A699-CF01E13688CA}"/>
              </a:ext>
            </a:extLst>
          </p:cNvPr>
          <p:cNvSpPr txBox="1"/>
          <p:nvPr/>
        </p:nvSpPr>
        <p:spPr>
          <a:xfrm>
            <a:off x="361858" y="4589079"/>
            <a:ext cx="2797902" cy="1415772"/>
          </a:xfrm>
          <a:prstGeom prst="rect">
            <a:avLst/>
          </a:prstGeom>
          <a:noFill/>
        </p:spPr>
        <p:txBody>
          <a:bodyPr wrap="square" rtlCol="0">
            <a:spAutoFit/>
          </a:bodyPr>
          <a:lstStyle/>
          <a:p>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Online Pharmacy For Expansion </a:t>
            </a:r>
          </a:p>
          <a:p>
            <a:endParaRPr lang="en-US" sz="1200" dirty="0">
              <a:latin typeface="Roboto" panose="020B0604020202020204" charset="0"/>
              <a:cs typeface="Roboto" panose="020B0604020202020204" charset="0"/>
            </a:endParaRPr>
          </a:p>
          <a:p>
            <a:r>
              <a:rPr lang="en-US" sz="1200" dirty="0"/>
              <a:t>Novus online pharmacy now offers prescription drug plans that include cannabis for both recreational and medicinal users. We Do Not Touch The Plant</a:t>
            </a:r>
          </a:p>
        </p:txBody>
      </p:sp>
      <p:sp>
        <p:nvSpPr>
          <p:cNvPr id="12" name="TextBox 11">
            <a:extLst>
              <a:ext uri="{FF2B5EF4-FFF2-40B4-BE49-F238E27FC236}">
                <a16:creationId xmlns:a16="http://schemas.microsoft.com/office/drawing/2014/main" id="{2C291742-484A-E648-9966-E969CB53C3C7}"/>
              </a:ext>
            </a:extLst>
          </p:cNvPr>
          <p:cNvSpPr txBox="1"/>
          <p:nvPr/>
        </p:nvSpPr>
        <p:spPr>
          <a:xfrm>
            <a:off x="361858" y="2151992"/>
            <a:ext cx="2999678" cy="1231106"/>
          </a:xfrm>
          <a:prstGeom prst="rect">
            <a:avLst/>
          </a:prstGeom>
          <a:noFill/>
        </p:spPr>
        <p:txBody>
          <a:bodyPr wrap="square" rtlCol="0">
            <a:spAutoFit/>
          </a:bodyPr>
          <a:lstStyle/>
          <a:p>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Covering More Markets D2C</a:t>
            </a:r>
          </a:p>
          <a:p>
            <a:endParaRPr lang="en-US" sz="1200" dirty="0">
              <a:latin typeface="Roboto" panose="02000000000000000000" pitchFamily="2" charset="0"/>
              <a:ea typeface="Roboto" panose="02000000000000000000" pitchFamily="2" charset="0"/>
            </a:endParaRPr>
          </a:p>
          <a:p>
            <a:r>
              <a:rPr lang="en-US" sz="1200" dirty="0">
                <a:latin typeface="Roboto" panose="02000000000000000000" pitchFamily="2" charset="0"/>
                <a:ea typeface="Roboto" panose="02000000000000000000" pitchFamily="2" charset="0"/>
              </a:rPr>
              <a:t>Novus has a proprietary e-commerce technology that offers cannabis consumers ease and home delivery ordering.</a:t>
            </a:r>
          </a:p>
        </p:txBody>
      </p:sp>
      <p:pic>
        <p:nvPicPr>
          <p:cNvPr id="15" name="Graphic 14" descr="Customer review outline">
            <a:extLst>
              <a:ext uri="{FF2B5EF4-FFF2-40B4-BE49-F238E27FC236}">
                <a16:creationId xmlns:a16="http://schemas.microsoft.com/office/drawing/2014/main" id="{155B1CB5-BF3A-A44D-9E40-9259C1AB10C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18570" y="4003040"/>
            <a:ext cx="653162" cy="653162"/>
          </a:xfrm>
          <a:prstGeom prst="rect">
            <a:avLst/>
          </a:prstGeom>
        </p:spPr>
      </p:pic>
      <p:sp>
        <p:nvSpPr>
          <p:cNvPr id="23" name="Google Shape;135;p4">
            <a:extLst>
              <a:ext uri="{FF2B5EF4-FFF2-40B4-BE49-F238E27FC236}">
                <a16:creationId xmlns:a16="http://schemas.microsoft.com/office/drawing/2014/main" id="{E2F4F3C1-A0A2-420F-B082-A59D06C102F5}"/>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5</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7" name="Picture 6">
            <a:extLst>
              <a:ext uri="{FF2B5EF4-FFF2-40B4-BE49-F238E27FC236}">
                <a16:creationId xmlns:a16="http://schemas.microsoft.com/office/drawing/2014/main" id="{29F4E2F7-84CE-8B67-A321-85FDCAA1C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15659" y="62302"/>
            <a:ext cx="2976341" cy="744085"/>
          </a:xfrm>
          <a:prstGeom prst="rect">
            <a:avLst/>
          </a:prstGeom>
        </p:spPr>
      </p:pic>
    </p:spTree>
    <p:extLst>
      <p:ext uri="{BB962C8B-B14F-4D97-AF65-F5344CB8AC3E}">
        <p14:creationId xmlns:p14="http://schemas.microsoft.com/office/powerpoint/2010/main" val="25446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0;p30">
            <a:extLst>
              <a:ext uri="{FF2B5EF4-FFF2-40B4-BE49-F238E27FC236}">
                <a16:creationId xmlns:a16="http://schemas.microsoft.com/office/drawing/2014/main" id="{4092A614-D9E4-4482-A150-8B7FAB589C7C}"/>
              </a:ext>
            </a:extLst>
          </p:cNvPr>
          <p:cNvSpPr txBox="1"/>
          <p:nvPr/>
        </p:nvSpPr>
        <p:spPr>
          <a:xfrm>
            <a:off x="103088" y="124420"/>
            <a:ext cx="9631657" cy="677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Benefits To Providers </a:t>
            </a:r>
            <a:r>
              <a:rPr lang="en-US" b="1" dirty="0">
                <a:solidFill>
                  <a:schemeClr val="tx1"/>
                </a:solidFill>
                <a:latin typeface="Roboto" panose="020B0604020202020204" charset="0"/>
                <a:ea typeface="Adobe Fangsong Std R" panose="02020400000000000000" pitchFamily="18" charset="-128"/>
                <a:cs typeface="Roboto" panose="020B0604020202020204" charset="0"/>
                <a:sym typeface="Quicksand"/>
              </a:rPr>
              <a:t>(cannabis verticals)</a:t>
            </a:r>
            <a:endParaRPr lang="en-US"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6" name="Rectangle 5"/>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7" name="TextBox 33">
            <a:extLst>
              <a:ext uri="{FF2B5EF4-FFF2-40B4-BE49-F238E27FC236}">
                <a16:creationId xmlns:a16="http://schemas.microsoft.com/office/drawing/2014/main" id="{1E67DF37-838C-44E0-9AAD-E979427B8A5E}"/>
              </a:ext>
            </a:extLst>
          </p:cNvPr>
          <p:cNvSpPr txBox="1"/>
          <p:nvPr/>
        </p:nvSpPr>
        <p:spPr>
          <a:xfrm>
            <a:off x="1620238" y="2437510"/>
            <a:ext cx="3883131" cy="861774"/>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Member Access</a:t>
            </a:r>
          </a:p>
          <a:p>
            <a:r>
              <a:rPr lang="en-US" dirty="0">
                <a:solidFill>
                  <a:schemeClr val="tx1"/>
                </a:solidFill>
                <a:latin typeface="Roboto" panose="020B0604020202020204" charset="0"/>
                <a:cs typeface="Roboto" panose="020B0604020202020204" charset="0"/>
              </a:rPr>
              <a:t>To a loyal and exclusive patient market, averaging $300 per month in purchases (3x the national average)</a:t>
            </a:r>
          </a:p>
        </p:txBody>
      </p:sp>
      <p:sp>
        <p:nvSpPr>
          <p:cNvPr id="9" name="TextBox 33">
            <a:extLst>
              <a:ext uri="{FF2B5EF4-FFF2-40B4-BE49-F238E27FC236}">
                <a16:creationId xmlns:a16="http://schemas.microsoft.com/office/drawing/2014/main" id="{1E67DF37-838C-44E0-9AAD-E979427B8A5E}"/>
              </a:ext>
            </a:extLst>
          </p:cNvPr>
          <p:cNvSpPr txBox="1"/>
          <p:nvPr/>
        </p:nvSpPr>
        <p:spPr>
          <a:xfrm>
            <a:off x="1684716" y="3704632"/>
            <a:ext cx="4012319"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Free Marketing Advertising</a:t>
            </a:r>
          </a:p>
          <a:p>
            <a:r>
              <a:rPr lang="en-US" dirty="0">
                <a:solidFill>
                  <a:schemeClr val="tx1"/>
                </a:solidFill>
                <a:latin typeface="Roboto" panose="020B0604020202020204" charset="0"/>
                <a:cs typeface="Roboto" panose="020B0604020202020204" charset="0"/>
              </a:rPr>
              <a:t>Novus MedPlan will cover most costs in marketing and advertising, reducing the vertical’s expenses</a:t>
            </a:r>
          </a:p>
        </p:txBody>
      </p:sp>
      <p:sp>
        <p:nvSpPr>
          <p:cNvPr id="10" name="TextBox 33">
            <a:extLst>
              <a:ext uri="{FF2B5EF4-FFF2-40B4-BE49-F238E27FC236}">
                <a16:creationId xmlns:a16="http://schemas.microsoft.com/office/drawing/2014/main" id="{1E67DF37-838C-44E0-9AAD-E979427B8A5E}"/>
              </a:ext>
            </a:extLst>
          </p:cNvPr>
          <p:cNvSpPr txBox="1"/>
          <p:nvPr/>
        </p:nvSpPr>
        <p:spPr>
          <a:xfrm>
            <a:off x="1684716" y="4958006"/>
            <a:ext cx="4114525"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Push Notifications Order</a:t>
            </a:r>
          </a:p>
          <a:p>
            <a:r>
              <a:rPr lang="en-US" dirty="0">
                <a:solidFill>
                  <a:schemeClr val="tx1"/>
                </a:solidFill>
                <a:latin typeface="Roboto" panose="020B0604020202020204" charset="0"/>
                <a:cs typeface="Roboto" panose="020B0604020202020204" charset="0"/>
              </a:rPr>
              <a:t>Patients pre-order from our portal with push notifications to the business/dispensary</a:t>
            </a:r>
          </a:p>
        </p:txBody>
      </p:sp>
      <p:sp>
        <p:nvSpPr>
          <p:cNvPr id="11" name="TextBox 33">
            <a:extLst>
              <a:ext uri="{FF2B5EF4-FFF2-40B4-BE49-F238E27FC236}">
                <a16:creationId xmlns:a16="http://schemas.microsoft.com/office/drawing/2014/main" id="{1E67DF37-838C-44E0-9AAD-E979427B8A5E}"/>
              </a:ext>
            </a:extLst>
          </p:cNvPr>
          <p:cNvSpPr txBox="1"/>
          <p:nvPr/>
        </p:nvSpPr>
        <p:spPr>
          <a:xfrm>
            <a:off x="7796036" y="1197884"/>
            <a:ext cx="4144094"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Free Instant Web Presence </a:t>
            </a:r>
          </a:p>
          <a:p>
            <a:r>
              <a:rPr lang="en-US" dirty="0">
                <a:solidFill>
                  <a:schemeClr val="tx1"/>
                </a:solidFill>
                <a:latin typeface="Roboto" panose="020B0604020202020204" charset="0"/>
                <a:cs typeface="Roboto" panose="020B0604020202020204" charset="0"/>
              </a:rPr>
              <a:t>Join and get the online shop on the Novus MedPlan web portal</a:t>
            </a:r>
          </a:p>
        </p:txBody>
      </p:sp>
      <p:sp>
        <p:nvSpPr>
          <p:cNvPr id="12" name="TextBox 33">
            <a:extLst>
              <a:ext uri="{FF2B5EF4-FFF2-40B4-BE49-F238E27FC236}">
                <a16:creationId xmlns:a16="http://schemas.microsoft.com/office/drawing/2014/main" id="{1E67DF37-838C-44E0-9AAD-E979427B8A5E}"/>
              </a:ext>
            </a:extLst>
          </p:cNvPr>
          <p:cNvSpPr txBox="1"/>
          <p:nvPr/>
        </p:nvSpPr>
        <p:spPr>
          <a:xfrm>
            <a:off x="7796036" y="2451258"/>
            <a:ext cx="3977177"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Free Search Engine Optimization</a:t>
            </a:r>
          </a:p>
          <a:p>
            <a:r>
              <a:rPr lang="en-US" dirty="0">
                <a:solidFill>
                  <a:schemeClr val="tx1"/>
                </a:solidFill>
                <a:latin typeface="Roboto" panose="020B0604020202020204" charset="0"/>
                <a:cs typeface="Roboto" panose="020B0604020202020204" charset="0"/>
              </a:rPr>
              <a:t>Novus' portal will send to all the social networking sites updated inventory and showcase the store</a:t>
            </a:r>
          </a:p>
        </p:txBody>
      </p:sp>
      <p:sp>
        <p:nvSpPr>
          <p:cNvPr id="13" name="TextBox 33">
            <a:extLst>
              <a:ext uri="{FF2B5EF4-FFF2-40B4-BE49-F238E27FC236}">
                <a16:creationId xmlns:a16="http://schemas.microsoft.com/office/drawing/2014/main" id="{1E67DF37-838C-44E0-9AAD-E979427B8A5E}"/>
              </a:ext>
            </a:extLst>
          </p:cNvPr>
          <p:cNvSpPr txBox="1"/>
          <p:nvPr/>
        </p:nvSpPr>
        <p:spPr>
          <a:xfrm>
            <a:off x="7796036" y="3704632"/>
            <a:ext cx="4051598"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Free Display of Inventory </a:t>
            </a:r>
          </a:p>
          <a:p>
            <a:r>
              <a:rPr lang="en-US" dirty="0">
                <a:solidFill>
                  <a:schemeClr val="tx1"/>
                </a:solidFill>
                <a:latin typeface="Roboto" panose="020B0604020202020204" charset="0"/>
                <a:cs typeface="Roboto" panose="020B0604020202020204" charset="0"/>
              </a:rPr>
              <a:t>Modify pricing through the Provider portal and the get free access to our affiliate and email marketing</a:t>
            </a:r>
          </a:p>
        </p:txBody>
      </p:sp>
      <p:sp>
        <p:nvSpPr>
          <p:cNvPr id="14" name="TextBox 33">
            <a:extLst>
              <a:ext uri="{FF2B5EF4-FFF2-40B4-BE49-F238E27FC236}">
                <a16:creationId xmlns:a16="http://schemas.microsoft.com/office/drawing/2014/main" id="{1E67DF37-838C-44E0-9AAD-E979427B8A5E}"/>
              </a:ext>
            </a:extLst>
          </p:cNvPr>
          <p:cNvSpPr txBox="1"/>
          <p:nvPr/>
        </p:nvSpPr>
        <p:spPr>
          <a:xfrm>
            <a:off x="7796036" y="4958005"/>
            <a:ext cx="3861475" cy="646331"/>
          </a:xfrm>
          <a:prstGeom prst="rect">
            <a:avLst/>
          </a:prstGeom>
          <a:noFill/>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4BC683"/>
                </a:solidFill>
                <a:latin typeface="Roboto" panose="020B0604020202020204" charset="0"/>
                <a:ea typeface="Adobe Fangsong Std R" panose="02020400000000000000" pitchFamily="18" charset="-128"/>
                <a:cs typeface="Roboto" panose="020B0604020202020204" charset="0"/>
              </a:rPr>
              <a:t>Access</a:t>
            </a:r>
          </a:p>
          <a:p>
            <a:r>
              <a:rPr lang="en-US" dirty="0">
                <a:solidFill>
                  <a:schemeClr val="tx1"/>
                </a:solidFill>
                <a:latin typeface="Roboto" panose="020B0604020202020204" charset="0"/>
                <a:cs typeface="Roboto" panose="020B0604020202020204" charset="0"/>
              </a:rPr>
              <a:t>Access to Novus’ provider Telemedicine platform at no cost</a:t>
            </a:r>
          </a:p>
        </p:txBody>
      </p:sp>
      <p:cxnSp>
        <p:nvCxnSpPr>
          <p:cNvPr id="15" name="Straight Connector 14">
            <a:extLst>
              <a:ext uri="{FF2B5EF4-FFF2-40B4-BE49-F238E27FC236}">
                <a16:creationId xmlns:a16="http://schemas.microsoft.com/office/drawing/2014/main" id="{A3029008-9D01-4CE5-9EFE-6286E8767C9A}"/>
              </a:ext>
            </a:extLst>
          </p:cNvPr>
          <p:cNvCxnSpPr/>
          <p:nvPr/>
        </p:nvCxnSpPr>
        <p:spPr>
          <a:xfrm>
            <a:off x="6100924" y="1087844"/>
            <a:ext cx="0" cy="50337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814362" y="1197884"/>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p:cNvSpPr/>
          <p:nvPr/>
        </p:nvSpPr>
        <p:spPr>
          <a:xfrm>
            <a:off x="814362" y="2421646"/>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Oval 32"/>
          <p:cNvSpPr/>
          <p:nvPr/>
        </p:nvSpPr>
        <p:spPr>
          <a:xfrm>
            <a:off x="814362" y="3645408"/>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Oval 33"/>
          <p:cNvSpPr/>
          <p:nvPr/>
        </p:nvSpPr>
        <p:spPr>
          <a:xfrm>
            <a:off x="814362" y="4869170"/>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p:cNvSpPr/>
          <p:nvPr/>
        </p:nvSpPr>
        <p:spPr>
          <a:xfrm>
            <a:off x="6961181" y="1197884"/>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p:cNvSpPr/>
          <p:nvPr/>
        </p:nvSpPr>
        <p:spPr>
          <a:xfrm>
            <a:off x="6961181" y="2421646"/>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Oval 36"/>
          <p:cNvSpPr/>
          <p:nvPr/>
        </p:nvSpPr>
        <p:spPr>
          <a:xfrm>
            <a:off x="6961181" y="3645408"/>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Oval 37"/>
          <p:cNvSpPr/>
          <p:nvPr/>
        </p:nvSpPr>
        <p:spPr>
          <a:xfrm>
            <a:off x="6961181" y="4869170"/>
            <a:ext cx="692222" cy="664283"/>
          </a:xfrm>
          <a:prstGeom prst="ellipse">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169" y="1307355"/>
            <a:ext cx="408859" cy="408859"/>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016" y="3746159"/>
            <a:ext cx="438179" cy="438179"/>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8016" y="2505955"/>
            <a:ext cx="476430" cy="476430"/>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016" y="4973101"/>
            <a:ext cx="456420" cy="456420"/>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6418" y="1320414"/>
            <a:ext cx="387091" cy="387091"/>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155" y="2512736"/>
            <a:ext cx="453565" cy="453565"/>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5128" y="3769746"/>
            <a:ext cx="414592" cy="414592"/>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32545" y="4999227"/>
            <a:ext cx="339409" cy="339409"/>
          </a:xfrm>
          <a:prstGeom prst="rect">
            <a:avLst/>
          </a:prstGeom>
        </p:spPr>
      </p:pic>
      <p:sp>
        <p:nvSpPr>
          <p:cNvPr id="47" name="Google Shape;135;p4">
            <a:extLst>
              <a:ext uri="{FF2B5EF4-FFF2-40B4-BE49-F238E27FC236}">
                <a16:creationId xmlns:a16="http://schemas.microsoft.com/office/drawing/2014/main" id="{FC9C5B19-02B1-478C-9033-531D2F12AC0F}"/>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6</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sp>
        <p:nvSpPr>
          <p:cNvPr id="17" name="TextBox 16">
            <a:extLst>
              <a:ext uri="{FF2B5EF4-FFF2-40B4-BE49-F238E27FC236}">
                <a16:creationId xmlns:a16="http://schemas.microsoft.com/office/drawing/2014/main" id="{A451ED8F-FD38-ADBB-400E-572FE025D2EE}"/>
              </a:ext>
            </a:extLst>
          </p:cNvPr>
          <p:cNvSpPr txBox="1"/>
          <p:nvPr/>
        </p:nvSpPr>
        <p:spPr>
          <a:xfrm>
            <a:off x="1481203" y="1140110"/>
            <a:ext cx="6172200" cy="800219"/>
          </a:xfrm>
          <a:prstGeom prst="rect">
            <a:avLst/>
          </a:prstGeom>
          <a:noFill/>
        </p:spPr>
        <p:txBody>
          <a:bodyPr wrap="square">
            <a:spAutoFit/>
          </a:bodyPr>
          <a:lstStyle/>
          <a:p>
            <a:r>
              <a:rPr lang="en-US" sz="1400" b="1" dirty="0">
                <a:solidFill>
                  <a:srgbClr val="4BC683"/>
                </a:solidFill>
                <a:latin typeface="Roboto" panose="020B0604020202020204" charset="0"/>
                <a:ea typeface="Adobe Fangsong Std R" panose="02020400000000000000" pitchFamily="18" charset="-128"/>
                <a:cs typeface="Roboto" panose="020B0604020202020204" charset="0"/>
              </a:rPr>
              <a:t>Reimbursement</a:t>
            </a:r>
            <a:r>
              <a:rPr lang="en-US" b="1" dirty="0">
                <a:solidFill>
                  <a:srgbClr val="4BC683"/>
                </a:solidFill>
                <a:latin typeface="Roboto" panose="020B0604020202020204" charset="0"/>
                <a:ea typeface="Adobe Fangsong Std R" panose="02020400000000000000" pitchFamily="18" charset="-128"/>
                <a:cs typeface="Roboto" panose="020B0604020202020204" charset="0"/>
              </a:rPr>
              <a:t> </a:t>
            </a:r>
          </a:p>
          <a:p>
            <a:r>
              <a:rPr lang="en-US" sz="1400" dirty="0"/>
              <a:t>Reimbursement-based revenue stream for cannabis </a:t>
            </a:r>
          </a:p>
          <a:p>
            <a:r>
              <a:rPr lang="en-US" sz="1400" dirty="0"/>
              <a:t>businesses.</a:t>
            </a:r>
            <a:endParaRPr lang="en-US" sz="1400" dirty="0">
              <a:solidFill>
                <a:schemeClr val="tx1"/>
              </a:solidFill>
              <a:latin typeface="Roboto" panose="020B0604020202020204" charset="0"/>
              <a:cs typeface="Roboto" panose="020B0604020202020204" charset="0"/>
            </a:endParaRPr>
          </a:p>
        </p:txBody>
      </p:sp>
      <p:pic>
        <p:nvPicPr>
          <p:cNvPr id="18" name="Picture 17">
            <a:extLst>
              <a:ext uri="{FF2B5EF4-FFF2-40B4-BE49-F238E27FC236}">
                <a16:creationId xmlns:a16="http://schemas.microsoft.com/office/drawing/2014/main" id="{4BB868AB-E8D0-DC73-0860-92D1F06CBED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2144" y="57413"/>
            <a:ext cx="2976341" cy="744085"/>
          </a:xfrm>
          <a:prstGeom prst="rect">
            <a:avLst/>
          </a:prstGeom>
        </p:spPr>
      </p:pic>
    </p:spTree>
    <p:extLst>
      <p:ext uri="{BB962C8B-B14F-4D97-AF65-F5344CB8AC3E}">
        <p14:creationId xmlns:p14="http://schemas.microsoft.com/office/powerpoint/2010/main" val="276753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4A2B1C74-64A4-4604-A3A5-81E9B9AEFBFA}"/>
              </a:ext>
            </a:extLst>
          </p:cNvPr>
          <p:cNvSpPr/>
          <p:nvPr/>
        </p:nvSpPr>
        <p:spPr>
          <a:xfrm>
            <a:off x="5524499" y="2280213"/>
            <a:ext cx="6667501" cy="4577787"/>
          </a:xfrm>
          <a:prstGeom prst="roundRect">
            <a:avLst>
              <a:gd name="adj" fmla="val 0"/>
            </a:avLst>
          </a:prstGeom>
          <a:solidFill>
            <a:schemeClr val="bg1"/>
          </a:solidFill>
          <a:ln>
            <a:noFill/>
          </a:ln>
          <a:effectLst>
            <a:outerShdw blurRad="3048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panose="02000000000000000000" pitchFamily="2" charset="0"/>
                <a:ea typeface="Roboto" panose="02000000000000000000" pitchFamily="2" charset="0"/>
              </a:rPr>
              <a:t>C</a:t>
            </a:r>
          </a:p>
        </p:txBody>
      </p:sp>
      <p:sp>
        <p:nvSpPr>
          <p:cNvPr id="10" name="Rectangle 9"/>
          <p:cNvSpPr/>
          <p:nvPr/>
        </p:nvSpPr>
        <p:spPr>
          <a:xfrm>
            <a:off x="0" y="945060"/>
            <a:ext cx="12192000" cy="991028"/>
          </a:xfrm>
          <a:prstGeom prst="rect">
            <a:avLst/>
          </a:prstGeom>
          <a:solidFill>
            <a:srgbClr val="4BC6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4" name="Picture 3" descr="Table&#10;&#10;Description automatically generated"/>
          <p:cNvPicPr/>
          <p:nvPr/>
        </p:nvPicPr>
        <p:blipFill>
          <a:blip r:embed="rId2"/>
          <a:stretch>
            <a:fillRect/>
          </a:stretch>
        </p:blipFill>
        <p:spPr>
          <a:xfrm>
            <a:off x="142520" y="2050183"/>
            <a:ext cx="5088011" cy="2291283"/>
          </a:xfrm>
          <a:prstGeom prst="rect">
            <a:avLst/>
          </a:prstGeom>
        </p:spPr>
      </p:pic>
      <p:pic>
        <p:nvPicPr>
          <p:cNvPr id="5" name="Picture 4" descr="Table&#10;&#10;Description automatically generated"/>
          <p:cNvPicPr/>
          <p:nvPr/>
        </p:nvPicPr>
        <p:blipFill>
          <a:blip r:embed="rId3"/>
          <a:stretch>
            <a:fillRect/>
          </a:stretch>
        </p:blipFill>
        <p:spPr>
          <a:xfrm>
            <a:off x="208253" y="4308717"/>
            <a:ext cx="5050686" cy="2444162"/>
          </a:xfrm>
          <a:prstGeom prst="rect">
            <a:avLst/>
          </a:prstGeom>
        </p:spPr>
      </p:pic>
      <p:sp>
        <p:nvSpPr>
          <p:cNvPr id="6" name="TextBox 2"/>
          <p:cNvSpPr txBox="1"/>
          <p:nvPr/>
        </p:nvSpPr>
        <p:spPr>
          <a:xfrm>
            <a:off x="575987" y="970554"/>
            <a:ext cx="11161946" cy="105413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solidFill>
                  <a:schemeClr val="bg1"/>
                </a:solidFill>
                <a:latin typeface="Roboto" panose="020B0604020202020204" charset="0"/>
                <a:ea typeface="Adobe Fangsong Std R" panose="02020400000000000000" pitchFamily="18" charset="-128"/>
                <a:cs typeface="Roboto" panose="020B0604020202020204" charset="0"/>
              </a:rPr>
              <a:t>Three 3 Core Plan Types</a:t>
            </a:r>
            <a:r>
              <a:rPr lang="en-US" b="1" dirty="0">
                <a:solidFill>
                  <a:schemeClr val="bg1"/>
                </a:solidFill>
                <a:latin typeface="Roboto" panose="020B0604020202020204" charset="0"/>
                <a:ea typeface="Adobe Fangsong Std R" panose="02020400000000000000" pitchFamily="18" charset="-128"/>
                <a:cs typeface="Roboto" panose="020B0604020202020204" charset="0"/>
              </a:rPr>
              <a:t>:</a:t>
            </a:r>
          </a:p>
          <a:p>
            <a:r>
              <a:rPr lang="en-US" dirty="0">
                <a:solidFill>
                  <a:schemeClr val="bg1"/>
                </a:solidFill>
                <a:latin typeface="Roboto" panose="020B0604020202020204" charset="0"/>
                <a:cs typeface="Roboto" panose="020B0604020202020204" charset="0"/>
              </a:rPr>
              <a:t>These plans can be  stand-a-lone or integrated with third-party guaranteed issue health plans, discount medical plans offered by Carriers, Third Party Administrators, Insurance Wholesalers of which we have current partnerships in place </a:t>
            </a:r>
          </a:p>
          <a:p>
            <a:pPr algn="ctr"/>
            <a:endParaRPr lang="en-IN" sz="1050" dirty="0">
              <a:latin typeface="Roboto" panose="020B0604020202020204" charset="0"/>
              <a:cs typeface="Roboto" panose="020B0604020202020204" charset="0"/>
            </a:endParaRPr>
          </a:p>
        </p:txBody>
      </p:sp>
      <p:sp>
        <p:nvSpPr>
          <p:cNvPr id="8" name="Rectangle 7"/>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4" name="Oval 13"/>
          <p:cNvSpPr/>
          <p:nvPr/>
        </p:nvSpPr>
        <p:spPr>
          <a:xfrm>
            <a:off x="5986319" y="2680635"/>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13" name="Rectangle 12"/>
          <p:cNvSpPr/>
          <p:nvPr/>
        </p:nvSpPr>
        <p:spPr>
          <a:xfrm>
            <a:off x="5986319" y="3125344"/>
            <a:ext cx="1725586" cy="738664"/>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4">
                  <a:extLst>
                    <a:ext uri="{A12FA001-AC4F-418D-AE19-62706E023703}">
                      <ahyp:hlinkClr xmlns:ahyp="http://schemas.microsoft.com/office/drawing/2018/hyperlinkcolor" val="tx"/>
                    </a:ext>
                  </a:extLst>
                </a:hlinkClick>
              </a:rPr>
              <a:t>THC Only Plan</a:t>
            </a:r>
          </a:p>
          <a:p>
            <a:pPr algn="ctr"/>
            <a:r>
              <a:rPr lang="en-US" sz="1400" dirty="0">
                <a:latin typeface="Roboto" panose="020B0604020202020204" charset="0"/>
                <a:cs typeface="Roboto" panose="020B0604020202020204" charset="0"/>
                <a:hlinkClick r:id="rId4">
                  <a:extLst>
                    <a:ext uri="{A12FA001-AC4F-418D-AE19-62706E023703}">
                      <ahyp:hlinkClr xmlns:ahyp="http://schemas.microsoft.com/office/drawing/2018/hyperlinkcolor" val="tx"/>
                    </a:ext>
                  </a:extLst>
                </a:hlinkClick>
              </a:rPr>
              <a:t>THC In Legal States Only</a:t>
            </a:r>
            <a:endParaRPr lang="en-US" sz="1400" dirty="0">
              <a:latin typeface="Roboto" panose="020B0604020202020204" charset="0"/>
              <a:cs typeface="Roboto" panose="020B0604020202020204" charset="0"/>
            </a:endParaRPr>
          </a:p>
        </p:txBody>
      </p:sp>
      <p:sp>
        <p:nvSpPr>
          <p:cNvPr id="23" name="Oval 22"/>
          <p:cNvSpPr/>
          <p:nvPr/>
        </p:nvSpPr>
        <p:spPr>
          <a:xfrm>
            <a:off x="7877872" y="2680635"/>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4" name="Oval 23"/>
          <p:cNvSpPr/>
          <p:nvPr/>
        </p:nvSpPr>
        <p:spPr>
          <a:xfrm>
            <a:off x="9787354" y="2680635"/>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5" name="Oval 24"/>
          <p:cNvSpPr/>
          <p:nvPr/>
        </p:nvSpPr>
        <p:spPr>
          <a:xfrm>
            <a:off x="5900389" y="4666965"/>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6" name="Oval 25"/>
          <p:cNvSpPr/>
          <p:nvPr/>
        </p:nvSpPr>
        <p:spPr>
          <a:xfrm>
            <a:off x="7917448" y="4675930"/>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7" name="Oval 26"/>
          <p:cNvSpPr/>
          <p:nvPr/>
        </p:nvSpPr>
        <p:spPr>
          <a:xfrm>
            <a:off x="9874074" y="4649363"/>
            <a:ext cx="1713966" cy="162808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28" name="Rectangle 27"/>
          <p:cNvSpPr/>
          <p:nvPr/>
        </p:nvSpPr>
        <p:spPr>
          <a:xfrm>
            <a:off x="7917448" y="3146221"/>
            <a:ext cx="1646946" cy="738664"/>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5">
                  <a:extLst>
                    <a:ext uri="{A12FA001-AC4F-418D-AE19-62706E023703}">
                      <ahyp:hlinkClr xmlns:ahyp="http://schemas.microsoft.com/office/drawing/2018/hyperlinkcolor" val="tx"/>
                    </a:ext>
                  </a:extLst>
                </a:hlinkClick>
              </a:rPr>
              <a:t>THC/CBD Plan</a:t>
            </a:r>
          </a:p>
          <a:p>
            <a:pPr algn="ctr"/>
            <a:r>
              <a:rPr lang="en-US" sz="1400" dirty="0">
                <a:latin typeface="Roboto" panose="020B0604020202020204" charset="0"/>
                <a:cs typeface="Roboto" panose="020B0604020202020204" charset="0"/>
                <a:hlinkClick r:id="rId5">
                  <a:extLst>
                    <a:ext uri="{A12FA001-AC4F-418D-AE19-62706E023703}">
                      <ahyp:hlinkClr xmlns:ahyp="http://schemas.microsoft.com/office/drawing/2018/hyperlinkcolor" val="tx"/>
                    </a:ext>
                  </a:extLst>
                </a:hlinkClick>
              </a:rPr>
              <a:t>Reimbursement Eligible</a:t>
            </a:r>
            <a:endParaRPr lang="en-US" sz="1400" dirty="0">
              <a:latin typeface="Roboto" panose="020B0604020202020204" charset="0"/>
              <a:cs typeface="Roboto" panose="020B0604020202020204" charset="0"/>
            </a:endParaRPr>
          </a:p>
        </p:txBody>
      </p:sp>
      <p:sp>
        <p:nvSpPr>
          <p:cNvPr id="29" name="Rectangle 28"/>
          <p:cNvSpPr/>
          <p:nvPr/>
        </p:nvSpPr>
        <p:spPr>
          <a:xfrm>
            <a:off x="9595464" y="3093839"/>
            <a:ext cx="2142469" cy="738664"/>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6">
                  <a:extLst>
                    <a:ext uri="{A12FA001-AC4F-418D-AE19-62706E023703}">
                      <ahyp:hlinkClr xmlns:ahyp="http://schemas.microsoft.com/office/drawing/2018/hyperlinkcolor" val="tx"/>
                    </a:ext>
                  </a:extLst>
                </a:hlinkClick>
              </a:rPr>
              <a:t>Perception Drug Plan</a:t>
            </a:r>
          </a:p>
          <a:p>
            <a:pPr algn="ctr"/>
            <a:r>
              <a:rPr lang="en-US" sz="1400" dirty="0">
                <a:latin typeface="Roboto" panose="020B0604020202020204" charset="0"/>
                <a:cs typeface="Roboto" panose="020B0604020202020204" charset="0"/>
                <a:hlinkClick r:id="rId6">
                  <a:extLst>
                    <a:ext uri="{A12FA001-AC4F-418D-AE19-62706E023703}">
                      <ahyp:hlinkClr xmlns:ahyp="http://schemas.microsoft.com/office/drawing/2018/hyperlinkcolor" val="tx"/>
                    </a:ext>
                  </a:extLst>
                </a:hlinkClick>
              </a:rPr>
              <a:t>Includes Cannabis</a:t>
            </a:r>
            <a:endParaRPr lang="en-US" sz="1400" dirty="0">
              <a:latin typeface="Roboto" panose="020B0604020202020204" charset="0"/>
              <a:cs typeface="Roboto" panose="020B0604020202020204" charset="0"/>
            </a:endParaRPr>
          </a:p>
          <a:p>
            <a:pPr algn="ctr"/>
            <a:r>
              <a:rPr lang="en-US" sz="1400" dirty="0">
                <a:latin typeface="Roboto" panose="020B0604020202020204" charset="0"/>
                <a:cs typeface="Roboto" panose="020B0604020202020204" charset="0"/>
              </a:rPr>
              <a:t>Tax Deductible </a:t>
            </a:r>
          </a:p>
        </p:txBody>
      </p:sp>
      <p:sp>
        <p:nvSpPr>
          <p:cNvPr id="30" name="Rectangle 29"/>
          <p:cNvSpPr/>
          <p:nvPr/>
        </p:nvSpPr>
        <p:spPr>
          <a:xfrm>
            <a:off x="5918282" y="5143179"/>
            <a:ext cx="1695300" cy="738664"/>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7">
                  <a:extLst>
                    <a:ext uri="{A12FA001-AC4F-418D-AE19-62706E023703}">
                      <ahyp:hlinkClr xmlns:ahyp="http://schemas.microsoft.com/office/drawing/2018/hyperlinkcolor" val="tx"/>
                    </a:ext>
                  </a:extLst>
                </a:hlinkClick>
              </a:rPr>
              <a:t>CBD Only Plan</a:t>
            </a:r>
          </a:p>
          <a:p>
            <a:pPr algn="ctr"/>
            <a:r>
              <a:rPr lang="en-US" sz="1400" dirty="0">
                <a:latin typeface="Roboto" panose="020B0604020202020204" charset="0"/>
                <a:cs typeface="Roboto" panose="020B0604020202020204" charset="0"/>
                <a:hlinkClick r:id="rId7">
                  <a:extLst>
                    <a:ext uri="{A12FA001-AC4F-418D-AE19-62706E023703}">
                      <ahyp:hlinkClr xmlns:ahyp="http://schemas.microsoft.com/office/drawing/2018/hyperlinkcolor" val="tx"/>
                    </a:ext>
                  </a:extLst>
                </a:hlinkClick>
              </a:rPr>
              <a:t>Available Nationwide</a:t>
            </a:r>
            <a:endParaRPr lang="en-US" sz="1400" dirty="0">
              <a:latin typeface="Roboto" panose="020B0604020202020204" charset="0"/>
              <a:cs typeface="Roboto" panose="020B0604020202020204" charset="0"/>
            </a:endParaRPr>
          </a:p>
        </p:txBody>
      </p:sp>
      <p:sp>
        <p:nvSpPr>
          <p:cNvPr id="31" name="Rectangle 30"/>
          <p:cNvSpPr/>
          <p:nvPr/>
        </p:nvSpPr>
        <p:spPr>
          <a:xfrm>
            <a:off x="7977829" y="5152144"/>
            <a:ext cx="1593203" cy="738664"/>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8">
                  <a:extLst>
                    <a:ext uri="{A12FA001-AC4F-418D-AE19-62706E023703}">
                      <ahyp:hlinkClr xmlns:ahyp="http://schemas.microsoft.com/office/drawing/2018/hyperlinkcolor" val="tx"/>
                    </a:ext>
                  </a:extLst>
                </a:hlinkClick>
              </a:rPr>
              <a:t>Dental-Cannabis</a:t>
            </a:r>
          </a:p>
          <a:p>
            <a:pPr algn="ctr"/>
            <a:r>
              <a:rPr lang="en-US" sz="1400" dirty="0">
                <a:latin typeface="Roboto" panose="020B0604020202020204" charset="0"/>
                <a:cs typeface="Roboto" panose="020B0604020202020204" charset="0"/>
                <a:hlinkClick r:id="rId8">
                  <a:extLst>
                    <a:ext uri="{A12FA001-AC4F-418D-AE19-62706E023703}">
                      <ahyp:hlinkClr xmlns:ahyp="http://schemas.microsoft.com/office/drawing/2018/hyperlinkcolor" val="tx"/>
                    </a:ext>
                  </a:extLst>
                </a:hlinkClick>
              </a:rPr>
              <a:t>Dental Includes Cannabis</a:t>
            </a:r>
            <a:endParaRPr lang="en-US" sz="1400" dirty="0">
              <a:latin typeface="Roboto" panose="020B0604020202020204" charset="0"/>
              <a:cs typeface="Roboto" panose="020B0604020202020204" charset="0"/>
            </a:endParaRPr>
          </a:p>
        </p:txBody>
      </p:sp>
      <p:sp>
        <p:nvSpPr>
          <p:cNvPr id="32" name="Rectangle 31"/>
          <p:cNvSpPr/>
          <p:nvPr/>
        </p:nvSpPr>
        <p:spPr>
          <a:xfrm>
            <a:off x="9947467" y="4964663"/>
            <a:ext cx="1567180" cy="954107"/>
          </a:xfrm>
          <a:prstGeom prst="rect">
            <a:avLst/>
          </a:prstGeom>
        </p:spPr>
        <p:txBody>
          <a:bodyPr wrap="square">
            <a:spAutoFit/>
          </a:bodyPr>
          <a:lstStyle/>
          <a:p>
            <a:pPr algn="ctr"/>
            <a:r>
              <a:rPr lang="en-US" sz="1400" dirty="0">
                <a:latin typeface="Roboto" panose="020B0604020202020204" charset="0"/>
                <a:cs typeface="Roboto" panose="020B0604020202020204" charset="0"/>
                <a:hlinkClick r:id="rId9">
                  <a:extLst>
                    <a:ext uri="{A12FA001-AC4F-418D-AE19-62706E023703}">
                      <ahyp:hlinkClr xmlns:ahyp="http://schemas.microsoft.com/office/drawing/2018/hyperlinkcolor" val="tx"/>
                    </a:ext>
                  </a:extLst>
                </a:hlinkClick>
              </a:rPr>
              <a:t>Guaranteed Health </a:t>
            </a:r>
          </a:p>
          <a:p>
            <a:pPr algn="ctr"/>
            <a:r>
              <a:rPr lang="en-US" sz="1400" dirty="0">
                <a:latin typeface="Roboto" panose="020B0604020202020204" charset="0"/>
                <a:cs typeface="Roboto" panose="020B0604020202020204" charset="0"/>
                <a:hlinkClick r:id="rId9">
                  <a:extLst>
                    <a:ext uri="{A12FA001-AC4F-418D-AE19-62706E023703}">
                      <ahyp:hlinkClr xmlns:ahyp="http://schemas.microsoft.com/office/drawing/2018/hyperlinkcolor" val="tx"/>
                    </a:ext>
                  </a:extLst>
                </a:hlinkClick>
              </a:rPr>
              <a:t>All Includes Cannabis</a:t>
            </a:r>
            <a:endParaRPr lang="en-US" sz="1400" dirty="0">
              <a:latin typeface="Roboto" panose="020B0604020202020204" charset="0"/>
              <a:cs typeface="Roboto" panose="020B0604020202020204" charset="0"/>
            </a:endParaRPr>
          </a:p>
        </p:txBody>
      </p:sp>
      <p:sp>
        <p:nvSpPr>
          <p:cNvPr id="40" name="Google Shape;156;gcac3f3172c_0_93"/>
          <p:cNvSpPr txBox="1"/>
          <p:nvPr/>
        </p:nvSpPr>
        <p:spPr>
          <a:xfrm>
            <a:off x="9723587" y="6391288"/>
            <a:ext cx="4028692" cy="6984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buSzPts val="1200"/>
            </a:pPr>
            <a:r>
              <a:rPr lang="en-IN" sz="1200" b="1" dirty="0">
                <a:solidFill>
                  <a:schemeClr val="tx1"/>
                </a:solidFill>
                <a:latin typeface="Montserrat" panose="00000500000000000000" pitchFamily="2" charset="0"/>
                <a:ea typeface="Times New Roman" panose="02020603050405020304"/>
                <a:cs typeface="Times New Roman" panose="02020603050405020304"/>
                <a:sym typeface="Times New Roman" panose="02020603050405020304"/>
              </a:rPr>
              <a:t>Private and Confidential</a:t>
            </a:r>
            <a:r>
              <a:rPr lang="en-IN" sz="1200" b="1" dirty="0">
                <a:solidFill>
                  <a:schemeClr val="tx1"/>
                </a:solidFill>
                <a:latin typeface="Montserrat" panose="00000500000000000000" pitchFamily="2" charset="0"/>
              </a:rPr>
              <a:t> |6</a:t>
            </a:r>
            <a:endParaRPr sz="1200" b="1" dirty="0">
              <a:solidFill>
                <a:schemeClr val="tx1"/>
              </a:solidFill>
              <a:latin typeface="Montserrat" panose="00000500000000000000" pitchFamily="2" charset="0"/>
            </a:endParaRPr>
          </a:p>
        </p:txBody>
      </p:sp>
      <p:sp>
        <p:nvSpPr>
          <p:cNvPr id="35" name="Google Shape;240;p30">
            <a:extLst>
              <a:ext uri="{FF2B5EF4-FFF2-40B4-BE49-F238E27FC236}">
                <a16:creationId xmlns:a16="http://schemas.microsoft.com/office/drawing/2014/main" id="{CCB67050-59B5-40A1-9F9F-E2E4618B5BC4}"/>
              </a:ext>
            </a:extLst>
          </p:cNvPr>
          <p:cNvSpPr txBox="1"/>
          <p:nvPr/>
        </p:nvSpPr>
        <p:spPr>
          <a:xfrm>
            <a:off x="103088" y="124420"/>
            <a:ext cx="9631657" cy="677078"/>
          </a:xfrm>
          <a:prstGeom prst="rect">
            <a:avLst/>
          </a:prstGeom>
          <a:noFill/>
          <a:ln>
            <a:noFill/>
          </a:ln>
        </p:spPr>
        <p:txBody>
          <a:bodyPr spcFirstLastPara="1" wrap="squar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3400"/>
              <a:buFont typeface="Arial"/>
              <a:buNone/>
            </a:pPr>
            <a:r>
              <a:rPr lang="en-US" sz="3200" b="1" dirty="0">
                <a:solidFill>
                  <a:schemeClr val="tx1"/>
                </a:solidFill>
                <a:latin typeface="Roboto" panose="020B0604020202020204" charset="0"/>
                <a:ea typeface="Adobe Fangsong Std R" panose="02020400000000000000" pitchFamily="18" charset="-128"/>
                <a:cs typeface="Roboto" panose="020B0604020202020204" charset="0"/>
                <a:sym typeface="Quicksand"/>
              </a:rPr>
              <a:t>Revenue Model</a:t>
            </a:r>
            <a:endParaRPr lang="en-US" b="1" u="none" strike="noStrike" cap="none" dirty="0">
              <a:solidFill>
                <a:schemeClr val="tx1"/>
              </a:solidFill>
              <a:latin typeface="Roboto" panose="020B0604020202020204" charset="0"/>
              <a:ea typeface="Adobe Fangsong Std R" panose="02020400000000000000" pitchFamily="18" charset="-128"/>
              <a:cs typeface="Roboto" panose="020B0604020202020204" charset="0"/>
              <a:sym typeface="Quicksand"/>
            </a:endParaRPr>
          </a:p>
        </p:txBody>
      </p:sp>
      <p:sp>
        <p:nvSpPr>
          <p:cNvPr id="36" name="Google Shape;135;p4">
            <a:extLst>
              <a:ext uri="{FF2B5EF4-FFF2-40B4-BE49-F238E27FC236}">
                <a16:creationId xmlns:a16="http://schemas.microsoft.com/office/drawing/2014/main" id="{E97274ED-E621-4496-BB02-1D8AD75757DE}"/>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7</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AE5D41B5-B933-DC82-CD76-FC873143AF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42886" y="82129"/>
            <a:ext cx="2976341" cy="744085"/>
          </a:xfrm>
          <a:prstGeom prst="rect">
            <a:avLst/>
          </a:prstGeom>
        </p:spPr>
      </p:pic>
    </p:spTree>
    <p:extLst>
      <p:ext uri="{BB962C8B-B14F-4D97-AF65-F5344CB8AC3E}">
        <p14:creationId xmlns:p14="http://schemas.microsoft.com/office/powerpoint/2010/main" val="147329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045" t="-131" r="51531" b="131"/>
          <a:stretch/>
        </p:blipFill>
        <p:spPr>
          <a:xfrm>
            <a:off x="7328970" y="0"/>
            <a:ext cx="4878509" cy="6858000"/>
          </a:xfrm>
          <a:prstGeom prst="rect">
            <a:avLst/>
          </a:prstGeom>
        </p:spPr>
      </p:pic>
      <p:sp>
        <p:nvSpPr>
          <p:cNvPr id="26" name="Rectangle 25"/>
          <p:cNvSpPr/>
          <p:nvPr/>
        </p:nvSpPr>
        <p:spPr>
          <a:xfrm>
            <a:off x="9585434" y="60960"/>
            <a:ext cx="2606566" cy="871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p:cNvSpPr/>
          <p:nvPr/>
        </p:nvSpPr>
        <p:spPr>
          <a:xfrm>
            <a:off x="7227316" y="757250"/>
            <a:ext cx="175979" cy="5009613"/>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4" name="Google Shape;240;p30">
            <a:extLst>
              <a:ext uri="{FF2B5EF4-FFF2-40B4-BE49-F238E27FC236}">
                <a16:creationId xmlns:a16="http://schemas.microsoft.com/office/drawing/2014/main" id="{4092A614-D9E4-4482-A150-8B7FAB589C7C}"/>
              </a:ext>
            </a:extLst>
          </p:cNvPr>
          <p:cNvSpPr txBox="1"/>
          <p:nvPr/>
        </p:nvSpPr>
        <p:spPr>
          <a:xfrm>
            <a:off x="134110" y="144623"/>
            <a:ext cx="3543640" cy="636108"/>
          </a:xfrm>
          <a:prstGeom prst="rect">
            <a:avLst/>
          </a:prstGeom>
          <a:noFill/>
          <a:ln>
            <a:noFill/>
          </a:ln>
        </p:spPr>
        <p:txBody>
          <a:bodyPr spcFirstLastPara="1" wrap="square" lIns="71138" tIns="71138" rIns="71138" bIns="71138" anchor="ctr" anchorCtr="0">
            <a:spAutoFit/>
          </a:bodyPr>
          <a:lstStyle/>
          <a:p>
            <a:pPr>
              <a:buClr>
                <a:srgbClr val="000000"/>
              </a:buClr>
              <a:buSzPts val="3400"/>
            </a:pPr>
            <a:r>
              <a:rPr lang="en-US" sz="3200" b="1" dirty="0">
                <a:latin typeface="Roboto" panose="020B0604020202020204" charset="0"/>
                <a:ea typeface="Adobe Fangsong Std R" panose="02020400000000000000" pitchFamily="18" charset="-128"/>
                <a:cs typeface="Roboto" panose="020B0604020202020204" charset="0"/>
                <a:sym typeface="Quicksand"/>
              </a:rPr>
              <a:t>Value Drivers</a:t>
            </a:r>
          </a:p>
        </p:txBody>
      </p:sp>
      <p:sp>
        <p:nvSpPr>
          <p:cNvPr id="5" name="Rectangle 4"/>
          <p:cNvSpPr/>
          <p:nvPr/>
        </p:nvSpPr>
        <p:spPr>
          <a:xfrm>
            <a:off x="0" y="171987"/>
            <a:ext cx="128185" cy="605928"/>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sp>
        <p:nvSpPr>
          <p:cNvPr id="6" name="TextBox 5">
            <a:extLst>
              <a:ext uri="{FF2B5EF4-FFF2-40B4-BE49-F238E27FC236}">
                <a16:creationId xmlns:a16="http://schemas.microsoft.com/office/drawing/2014/main" id="{BB63F76A-B4AD-3249-BF4E-08ACB563396E}"/>
              </a:ext>
            </a:extLst>
          </p:cNvPr>
          <p:cNvSpPr txBox="1"/>
          <p:nvPr/>
        </p:nvSpPr>
        <p:spPr>
          <a:xfrm>
            <a:off x="1350080" y="932148"/>
            <a:ext cx="5338122" cy="861774"/>
          </a:xfrm>
          <a:prstGeom prst="rect">
            <a:avLst/>
          </a:prstGeom>
          <a:noFill/>
        </p:spPr>
        <p:txBody>
          <a:bodyPr wrap="square">
            <a:spAutoFit/>
          </a:bodyPr>
          <a:lstStyle/>
          <a:p>
            <a:r>
              <a:rPr lang="en-US" sz="1400" b="1" dirty="0">
                <a:solidFill>
                  <a:srgbClr val="4BC683"/>
                </a:solidFill>
                <a:latin typeface="Roboto" panose="020B0604020202020204" charset="0"/>
                <a:ea typeface="Calibri" panose="020F0502020204030204" pitchFamily="34" charset="0"/>
                <a:cs typeface="Roboto" panose="020B0604020202020204" charset="0"/>
              </a:rPr>
              <a:t>Financial Statements</a:t>
            </a:r>
            <a:endParaRPr lang="en-US" sz="1400" dirty="0">
              <a:solidFill>
                <a:srgbClr val="4BC683"/>
              </a:solidFill>
              <a:latin typeface="Roboto" panose="020B0604020202020204" charset="0"/>
              <a:ea typeface="Calibri" panose="020F0502020204030204" pitchFamily="34" charset="0"/>
              <a:cs typeface="Roboto" panose="020B0604020202020204" charset="0"/>
            </a:endParaRPr>
          </a:p>
          <a:p>
            <a:r>
              <a:rPr lang="en-US" sz="1200" dirty="0">
                <a:latin typeface="Roboto" panose="020B0604020202020204" charset="0"/>
                <a:ea typeface="Calibri" panose="020F0502020204030204" pitchFamily="34" charset="0"/>
                <a:cs typeface="Roboto" panose="020B0604020202020204" charset="0"/>
              </a:rPr>
              <a:t>The business model is receivable business model, based on selling premiums which are fully monetized as a Net Asset Value on the Balance Sheet. </a:t>
            </a:r>
          </a:p>
        </p:txBody>
      </p:sp>
      <p:sp>
        <p:nvSpPr>
          <p:cNvPr id="7" name="TextBox 6">
            <a:extLst>
              <a:ext uri="{FF2B5EF4-FFF2-40B4-BE49-F238E27FC236}">
                <a16:creationId xmlns:a16="http://schemas.microsoft.com/office/drawing/2014/main" id="{4300D60A-23E2-2043-B7E8-CF3714AB4C62}"/>
              </a:ext>
            </a:extLst>
          </p:cNvPr>
          <p:cNvSpPr txBox="1"/>
          <p:nvPr/>
        </p:nvSpPr>
        <p:spPr>
          <a:xfrm>
            <a:off x="1350080" y="2044947"/>
            <a:ext cx="5175592" cy="1446550"/>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Provider Network Ahead of the Competition</a:t>
            </a:r>
            <a:endParaRPr lang="en-US" sz="1400" dirty="0">
              <a:solidFill>
                <a:srgbClr val="4BC683"/>
              </a:solidFill>
              <a:latin typeface="Roboto" panose="020B0604020202020204" charset="0"/>
              <a:cs typeface="Roboto" panose="020B0604020202020204" charset="0"/>
            </a:endParaRPr>
          </a:p>
          <a:p>
            <a:r>
              <a:rPr lang="en-US" sz="1400" b="1" dirty="0">
                <a:solidFill>
                  <a:srgbClr val="4BC683"/>
                </a:solidFill>
                <a:latin typeface="Roboto" panose="020B0604020202020204" charset="0"/>
                <a:cs typeface="Roboto" panose="020B0604020202020204" charset="0"/>
              </a:rPr>
              <a:t>Infrastructure</a:t>
            </a:r>
            <a:r>
              <a:rPr lang="en-US" sz="1400" dirty="0">
                <a:solidFill>
                  <a:srgbClr val="4BC683"/>
                </a:solidFill>
                <a:latin typeface="Roboto" panose="020B0604020202020204" charset="0"/>
                <a:cs typeface="Roboto" panose="020B0604020202020204" charset="0"/>
              </a:rPr>
              <a:t>: </a:t>
            </a:r>
          </a:p>
          <a:p>
            <a:r>
              <a:rPr lang="en-US" sz="1200" dirty="0">
                <a:latin typeface="Roboto" panose="020B0604020202020204" charset="0"/>
                <a:cs typeface="Roboto" panose="020B0604020202020204" charset="0"/>
              </a:rPr>
              <a:t>Currently, we have 300+Cannabis Verticals in our Provider Network, 1,200 Selling Agents, numerous participating </a:t>
            </a:r>
            <a:r>
              <a:rPr lang="en-US" sz="1200" dirty="0">
                <a:latin typeface="Roboto" panose="020B0604020202020204" charset="0"/>
                <a:cs typeface="Roboto" panose="020B0604020202020204" charset="0"/>
                <a:hlinkClick r:id="rId3"/>
              </a:rPr>
              <a:t>Health Carriers</a:t>
            </a:r>
            <a:r>
              <a:rPr lang="en-US" sz="1200" dirty="0">
                <a:latin typeface="Roboto" panose="020B0604020202020204" charset="0"/>
                <a:cs typeface="Roboto" panose="020B0604020202020204" charset="0"/>
              </a:rPr>
              <a:t>, </a:t>
            </a:r>
            <a:r>
              <a:rPr lang="en-US" sz="1200" dirty="0">
                <a:latin typeface="Roboto" panose="020B0604020202020204" charset="0"/>
                <a:cs typeface="Roboto" panose="020B0604020202020204" charset="0"/>
                <a:hlinkClick r:id="rId4"/>
              </a:rPr>
              <a:t>Third Party Administrators</a:t>
            </a:r>
            <a:r>
              <a:rPr lang="en-US" sz="1200" dirty="0">
                <a:latin typeface="Roboto" panose="020B0604020202020204" charset="0"/>
                <a:cs typeface="Roboto" panose="020B0604020202020204" charset="0"/>
              </a:rPr>
              <a:t> (TPA), </a:t>
            </a:r>
            <a:r>
              <a:rPr lang="en-US" sz="1200" dirty="0">
                <a:latin typeface="Roboto" panose="020B0604020202020204" charset="0"/>
                <a:cs typeface="Roboto" panose="020B0604020202020204" charset="0"/>
                <a:hlinkClick r:id="rId5"/>
              </a:rPr>
              <a:t>Pharmacy Benefits Managers</a:t>
            </a:r>
            <a:r>
              <a:rPr lang="en-US" sz="1200" dirty="0">
                <a:latin typeface="Roboto" panose="020B0604020202020204" charset="0"/>
                <a:cs typeface="Roboto" panose="020B0604020202020204" charset="0"/>
              </a:rPr>
              <a:t> (PBM), </a:t>
            </a:r>
            <a:r>
              <a:rPr lang="en-US" sz="1200" dirty="0">
                <a:latin typeface="Roboto" panose="020B0604020202020204" charset="0"/>
                <a:cs typeface="Roboto" panose="020B0604020202020204" charset="0"/>
                <a:hlinkClick r:id="rId6"/>
              </a:rPr>
              <a:t>Professional Employment Organization</a:t>
            </a:r>
            <a:r>
              <a:rPr lang="en-US" sz="1200" dirty="0">
                <a:latin typeface="Roboto" panose="020B0604020202020204" charset="0"/>
                <a:cs typeface="Roboto" panose="020B0604020202020204" charset="0"/>
              </a:rPr>
              <a:t>s (PEOs), and </a:t>
            </a:r>
            <a:r>
              <a:rPr lang="en-US" sz="1200" dirty="0">
                <a:latin typeface="Roboto" panose="020B0604020202020204" charset="0"/>
                <a:cs typeface="Roboto" panose="020B0604020202020204" charset="0"/>
                <a:hlinkClick r:id="rId7"/>
              </a:rPr>
              <a:t>Insurance Brokers/Group Sales</a:t>
            </a:r>
            <a:endParaRPr lang="en-US" sz="1200" dirty="0">
              <a:latin typeface="Roboto" panose="020B0604020202020204" charset="0"/>
              <a:cs typeface="Roboto" panose="020B0604020202020204" charset="0"/>
            </a:endParaRPr>
          </a:p>
          <a:p>
            <a:endParaRPr lang="en-US" sz="1200" dirty="0">
              <a:latin typeface="Roboto" panose="020B0604020202020204" charset="0"/>
              <a:cs typeface="Roboto" panose="020B0604020202020204" charset="0"/>
            </a:endParaRPr>
          </a:p>
        </p:txBody>
      </p:sp>
      <p:sp>
        <p:nvSpPr>
          <p:cNvPr id="8" name="TextBox 7">
            <a:extLst>
              <a:ext uri="{FF2B5EF4-FFF2-40B4-BE49-F238E27FC236}">
                <a16:creationId xmlns:a16="http://schemas.microsoft.com/office/drawing/2014/main" id="{2ACB757A-56D2-5046-BB98-47E96BCAA0EA}"/>
              </a:ext>
            </a:extLst>
          </p:cNvPr>
          <p:cNvSpPr txBox="1"/>
          <p:nvPr/>
        </p:nvSpPr>
        <p:spPr>
          <a:xfrm>
            <a:off x="1412668" y="3559497"/>
            <a:ext cx="5524333" cy="892552"/>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High Taxation Works In Our Favor</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Corresponding state tax abatements that draw in medicinal and recreational users that further discounts cannabis at the point of sale to 45%-50%.</a:t>
            </a:r>
          </a:p>
          <a:p>
            <a:endParaRPr lang="en-US" sz="1400" dirty="0">
              <a:latin typeface="Roboto" panose="020B0604020202020204" charset="0"/>
              <a:cs typeface="Roboto" panose="020B0604020202020204" charset="0"/>
            </a:endParaRPr>
          </a:p>
        </p:txBody>
      </p:sp>
      <p:sp>
        <p:nvSpPr>
          <p:cNvPr id="9" name="TextBox 8">
            <a:extLst>
              <a:ext uri="{FF2B5EF4-FFF2-40B4-BE49-F238E27FC236}">
                <a16:creationId xmlns:a16="http://schemas.microsoft.com/office/drawing/2014/main" id="{C781F254-04F0-6545-8110-9CBAD03701FE}"/>
              </a:ext>
            </a:extLst>
          </p:cNvPr>
          <p:cNvSpPr txBox="1"/>
          <p:nvPr/>
        </p:nvSpPr>
        <p:spPr>
          <a:xfrm>
            <a:off x="1426486" y="4605000"/>
            <a:ext cx="5450008" cy="67710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Cannabis Is Now Included In Consumers Household Budgeting </a:t>
            </a:r>
          </a:p>
          <a:p>
            <a:r>
              <a:rPr lang="en-US" sz="1200" dirty="0">
                <a:latin typeface="Roboto" panose="020B0604020202020204" charset="0"/>
                <a:cs typeface="Roboto" panose="020B0604020202020204" charset="0"/>
              </a:rPr>
              <a:t>Another factor in the compliance of corralling consumers using Employer-Sponsored Health Plans</a:t>
            </a:r>
          </a:p>
        </p:txBody>
      </p:sp>
      <p:sp>
        <p:nvSpPr>
          <p:cNvPr id="10" name="TextBox 9">
            <a:extLst>
              <a:ext uri="{FF2B5EF4-FFF2-40B4-BE49-F238E27FC236}">
                <a16:creationId xmlns:a16="http://schemas.microsoft.com/office/drawing/2014/main" id="{0A5F904B-91B5-C540-88E5-9BF39552CF95}"/>
              </a:ext>
            </a:extLst>
          </p:cNvPr>
          <p:cNvSpPr txBox="1"/>
          <p:nvPr/>
        </p:nvSpPr>
        <p:spPr>
          <a:xfrm>
            <a:off x="1426486" y="5554664"/>
            <a:ext cx="4835942" cy="67710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What Attracts Consumers To Novus</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The consumer can counteract their high deductible health plans as  health care costs outpace inflation 3 times</a:t>
            </a:r>
            <a:endParaRPr lang="en-US" sz="1400" dirty="0">
              <a:latin typeface="Roboto" panose="020B0604020202020204" charset="0"/>
              <a:cs typeface="Roboto" panose="020B0604020202020204"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544" y="1129048"/>
            <a:ext cx="464576" cy="46457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670" y="2350240"/>
            <a:ext cx="570639" cy="57063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934" y="4699866"/>
            <a:ext cx="487375" cy="487375"/>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544" y="5656712"/>
            <a:ext cx="528628" cy="528628"/>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301" y="3673200"/>
            <a:ext cx="478871" cy="478871"/>
          </a:xfrm>
          <a:prstGeom prst="rect">
            <a:avLst/>
          </a:prstGeom>
        </p:spPr>
      </p:pic>
      <p:sp>
        <p:nvSpPr>
          <p:cNvPr id="19" name="Google Shape;135;p4">
            <a:extLst>
              <a:ext uri="{FF2B5EF4-FFF2-40B4-BE49-F238E27FC236}">
                <a16:creationId xmlns:a16="http://schemas.microsoft.com/office/drawing/2014/main" id="{619D133D-9A1B-433A-95A7-A8898BF03120}"/>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8</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CE2C7FEC-97F0-D8A1-5884-C2190186776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00546" y="171987"/>
            <a:ext cx="2976341" cy="744085"/>
          </a:xfrm>
          <a:prstGeom prst="rect">
            <a:avLst/>
          </a:prstGeom>
        </p:spPr>
      </p:pic>
    </p:spTree>
    <p:extLst>
      <p:ext uri="{BB962C8B-B14F-4D97-AF65-F5344CB8AC3E}">
        <p14:creationId xmlns:p14="http://schemas.microsoft.com/office/powerpoint/2010/main" val="156517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82100" y="924193"/>
            <a:ext cx="175979" cy="5009613"/>
          </a:xfrm>
          <a:prstGeom prst="rect">
            <a:avLst/>
          </a:prstGeom>
          <a:solidFill>
            <a:srgbClr val="4BC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Roboto" panose="020B0604020202020204" charset="0"/>
              <a:cs typeface="Roboto" panose="020B060402020202020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771" r="3505"/>
          <a:stretch/>
        </p:blipFill>
        <p:spPr>
          <a:xfrm>
            <a:off x="0" y="0"/>
            <a:ext cx="5320938" cy="6858000"/>
          </a:xfrm>
          <a:prstGeom prst="rect">
            <a:avLst/>
          </a:prstGeom>
        </p:spPr>
      </p:pic>
      <p:sp>
        <p:nvSpPr>
          <p:cNvPr id="7" name="TextBox 6">
            <a:extLst>
              <a:ext uri="{FF2B5EF4-FFF2-40B4-BE49-F238E27FC236}">
                <a16:creationId xmlns:a16="http://schemas.microsoft.com/office/drawing/2014/main" id="{8CA498FE-7DD5-3047-984E-AC9B8F79BD90}"/>
              </a:ext>
            </a:extLst>
          </p:cNvPr>
          <p:cNvSpPr txBox="1"/>
          <p:nvPr/>
        </p:nvSpPr>
        <p:spPr>
          <a:xfrm>
            <a:off x="6726350" y="399943"/>
            <a:ext cx="4254586" cy="107721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Limited Overhead and Burn Rate</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As a receivable-based business, we don’t touch the plant nor carry any inventory which reduces overhead keeping it at a 3% administrative cost. </a:t>
            </a:r>
          </a:p>
          <a:p>
            <a:endParaRPr lang="en-US" sz="1400" dirty="0">
              <a:latin typeface="Roboto" panose="020B0604020202020204" charset="0"/>
              <a:cs typeface="Roboto" panose="020B0604020202020204" charset="0"/>
            </a:endParaRPr>
          </a:p>
        </p:txBody>
      </p:sp>
      <p:sp>
        <p:nvSpPr>
          <p:cNvPr id="8" name="TextBox 7">
            <a:extLst>
              <a:ext uri="{FF2B5EF4-FFF2-40B4-BE49-F238E27FC236}">
                <a16:creationId xmlns:a16="http://schemas.microsoft.com/office/drawing/2014/main" id="{3363FE1B-2167-4643-ABC5-15FFC8EC43D7}"/>
              </a:ext>
            </a:extLst>
          </p:cNvPr>
          <p:cNvSpPr txBox="1"/>
          <p:nvPr/>
        </p:nvSpPr>
        <p:spPr>
          <a:xfrm>
            <a:off x="6726350" y="1497647"/>
            <a:ext cx="4437186" cy="107721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Provider Network Growth</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We acquire approx. 12-15 new cannabis verticals per month that offer a preferred rate (minimum 30% discount) at the point of sale.</a:t>
            </a:r>
          </a:p>
          <a:p>
            <a:endParaRPr lang="en-US" sz="1400" dirty="0">
              <a:latin typeface="Roboto" panose="020B0604020202020204" charset="0"/>
              <a:cs typeface="Roboto" panose="020B0604020202020204" charset="0"/>
            </a:endParaRPr>
          </a:p>
        </p:txBody>
      </p:sp>
      <p:sp>
        <p:nvSpPr>
          <p:cNvPr id="9" name="TextBox 8">
            <a:extLst>
              <a:ext uri="{FF2B5EF4-FFF2-40B4-BE49-F238E27FC236}">
                <a16:creationId xmlns:a16="http://schemas.microsoft.com/office/drawing/2014/main" id="{6A58641D-C727-D14C-881B-6F28DEE5F5FF}"/>
              </a:ext>
            </a:extLst>
          </p:cNvPr>
          <p:cNvSpPr txBox="1"/>
          <p:nvPr/>
        </p:nvSpPr>
        <p:spPr>
          <a:xfrm>
            <a:off x="6678533" y="2538215"/>
            <a:ext cx="4633307" cy="67710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Assist State Law Enforcement </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Combat illicit cannabis sales that will top $4.5 billion by 2025 as reported by New Frontier Data. </a:t>
            </a:r>
          </a:p>
        </p:txBody>
      </p:sp>
      <p:sp>
        <p:nvSpPr>
          <p:cNvPr id="10" name="TextBox 9">
            <a:extLst>
              <a:ext uri="{FF2B5EF4-FFF2-40B4-BE49-F238E27FC236}">
                <a16:creationId xmlns:a16="http://schemas.microsoft.com/office/drawing/2014/main" id="{C5DA4CF2-002C-604F-A5BB-0165477E3973}"/>
              </a:ext>
            </a:extLst>
          </p:cNvPr>
          <p:cNvSpPr txBox="1"/>
          <p:nvPr/>
        </p:nvSpPr>
        <p:spPr>
          <a:xfrm>
            <a:off x="6678533" y="3430255"/>
            <a:ext cx="5006376" cy="892552"/>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Rx Platform</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The Rx Platform will allow us to quickly scale into underdeveloped markets.</a:t>
            </a:r>
          </a:p>
          <a:p>
            <a:endParaRPr lang="en-US" sz="1400" dirty="0">
              <a:latin typeface="Roboto" panose="020B0604020202020204" charset="0"/>
              <a:cs typeface="Roboto" panose="020B0604020202020204" charset="0"/>
            </a:endParaRPr>
          </a:p>
        </p:txBody>
      </p:sp>
      <p:sp>
        <p:nvSpPr>
          <p:cNvPr id="11" name="TextBox 10">
            <a:extLst>
              <a:ext uri="{FF2B5EF4-FFF2-40B4-BE49-F238E27FC236}">
                <a16:creationId xmlns:a16="http://schemas.microsoft.com/office/drawing/2014/main" id="{9673C2A7-394E-9D49-BC62-016D255E043A}"/>
              </a:ext>
            </a:extLst>
          </p:cNvPr>
          <p:cNvSpPr txBox="1"/>
          <p:nvPr/>
        </p:nvSpPr>
        <p:spPr>
          <a:xfrm>
            <a:off x="6659211" y="4390824"/>
            <a:ext cx="4480285" cy="1077218"/>
          </a:xfrm>
          <a:prstGeom prst="rect">
            <a:avLst/>
          </a:prstGeom>
          <a:noFill/>
        </p:spPr>
        <p:txBody>
          <a:bodyPr wrap="square" rtlCol="0">
            <a:spAutoFit/>
          </a:bodyPr>
          <a:lstStyle/>
          <a:p>
            <a:r>
              <a:rPr lang="en-US" sz="1400" b="1" dirty="0">
                <a:solidFill>
                  <a:srgbClr val="4BC683"/>
                </a:solidFill>
                <a:latin typeface="Roboto" panose="020B0604020202020204" charset="0"/>
                <a:cs typeface="Roboto" panose="020B0604020202020204" charset="0"/>
              </a:rPr>
              <a:t>Opioid Crisis</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Hospitals, clinics and physician's offices are also limiting opioid prescriptions and turning to cannabis. Many consumers ask, “Does My Health Insurance Cover Cannabis?”</a:t>
            </a:r>
          </a:p>
          <a:p>
            <a:endParaRPr lang="en-US" sz="1400" dirty="0">
              <a:latin typeface="Roboto" panose="020B0604020202020204" charset="0"/>
              <a:cs typeface="Roboto" panose="020B0604020202020204" charset="0"/>
            </a:endParaRPr>
          </a:p>
        </p:txBody>
      </p:sp>
      <p:sp>
        <p:nvSpPr>
          <p:cNvPr id="12" name="TextBox 11">
            <a:extLst>
              <a:ext uri="{FF2B5EF4-FFF2-40B4-BE49-F238E27FC236}">
                <a16:creationId xmlns:a16="http://schemas.microsoft.com/office/drawing/2014/main" id="{B41BE2C5-217C-2C4E-97EA-C7DF054A81E6}"/>
              </a:ext>
            </a:extLst>
          </p:cNvPr>
          <p:cNvSpPr txBox="1"/>
          <p:nvPr/>
        </p:nvSpPr>
        <p:spPr>
          <a:xfrm>
            <a:off x="6659211" y="5536059"/>
            <a:ext cx="5103676" cy="1446550"/>
          </a:xfrm>
          <a:prstGeom prst="rect">
            <a:avLst/>
          </a:prstGeom>
          <a:noFill/>
        </p:spPr>
        <p:txBody>
          <a:bodyPr wrap="square">
            <a:spAutoFit/>
          </a:bodyPr>
          <a:lstStyle/>
          <a:p>
            <a:pPr lvl="0"/>
            <a:r>
              <a:rPr lang="en-US" sz="1400" b="1" dirty="0">
                <a:solidFill>
                  <a:srgbClr val="4BC683"/>
                </a:solidFill>
                <a:latin typeface="Roboto" panose="020B0604020202020204" charset="0"/>
                <a:cs typeface="Roboto" panose="020B0604020202020204" charset="0"/>
              </a:rPr>
              <a:t>Inflation, and Possible Recession Benefits Novus</a:t>
            </a:r>
            <a:endParaRPr lang="en-US" sz="1400" dirty="0">
              <a:solidFill>
                <a:srgbClr val="4BC683"/>
              </a:solidFill>
              <a:latin typeface="Roboto" panose="020B0604020202020204" charset="0"/>
              <a:cs typeface="Roboto" panose="020B0604020202020204" charset="0"/>
            </a:endParaRPr>
          </a:p>
          <a:p>
            <a:r>
              <a:rPr lang="en-US" sz="1200" dirty="0">
                <a:latin typeface="Roboto" panose="020B0604020202020204" charset="0"/>
                <a:cs typeface="Roboto" panose="020B0604020202020204" charset="0"/>
              </a:rPr>
              <a:t>Now, med and rec users assess their cannabis cost’s just as closely as other budgetary essentials. They see the benefits of a wellness program from Novus with savings on an average of 42% at point-of-sale, this will be very practical as future taxation hits above 40 to 50 percent of cannabis purchases.  </a:t>
            </a:r>
          </a:p>
          <a:p>
            <a:endParaRPr lang="en-US" sz="1400" dirty="0">
              <a:latin typeface="Roboto" panose="020B0604020202020204" charset="0"/>
              <a:cs typeface="Roboto" panose="020B060402020202020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934" y="474951"/>
            <a:ext cx="611633" cy="6116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958" y="1610143"/>
            <a:ext cx="487375" cy="48737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907" y="2569744"/>
            <a:ext cx="468295" cy="493302"/>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5294" y="3467020"/>
            <a:ext cx="566818" cy="56681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5294" y="4427120"/>
            <a:ext cx="581495" cy="58149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5294" y="5631018"/>
            <a:ext cx="605575" cy="605575"/>
          </a:xfrm>
          <a:prstGeom prst="rect">
            <a:avLst/>
          </a:prstGeom>
        </p:spPr>
      </p:pic>
      <p:sp>
        <p:nvSpPr>
          <p:cNvPr id="19" name="Google Shape;240;p30">
            <a:extLst>
              <a:ext uri="{FF2B5EF4-FFF2-40B4-BE49-F238E27FC236}">
                <a16:creationId xmlns:a16="http://schemas.microsoft.com/office/drawing/2014/main" id="{4092A614-D9E4-4482-A150-8B7FAB589C7C}"/>
              </a:ext>
            </a:extLst>
          </p:cNvPr>
          <p:cNvSpPr txBox="1"/>
          <p:nvPr/>
        </p:nvSpPr>
        <p:spPr>
          <a:xfrm>
            <a:off x="134110" y="144623"/>
            <a:ext cx="3543640" cy="636108"/>
          </a:xfrm>
          <a:prstGeom prst="rect">
            <a:avLst/>
          </a:prstGeom>
          <a:noFill/>
          <a:ln>
            <a:noFill/>
          </a:ln>
        </p:spPr>
        <p:txBody>
          <a:bodyPr spcFirstLastPara="1" wrap="square" lIns="71138" tIns="71138" rIns="71138" bIns="71138" anchor="ctr" anchorCtr="0">
            <a:spAutoFit/>
          </a:bodyPr>
          <a:lstStyle/>
          <a:p>
            <a:pPr>
              <a:buClr>
                <a:srgbClr val="000000"/>
              </a:buClr>
              <a:buSzPts val="3400"/>
            </a:pPr>
            <a:r>
              <a:rPr lang="en-US" sz="3200" b="1" dirty="0">
                <a:solidFill>
                  <a:schemeClr val="bg1"/>
                </a:solidFill>
                <a:latin typeface="Roboto" panose="020B0604020202020204" charset="0"/>
                <a:ea typeface="Adobe Fangsong Std R" panose="02020400000000000000" pitchFamily="18" charset="-128"/>
                <a:cs typeface="Roboto" panose="020B0604020202020204" charset="0"/>
                <a:sym typeface="Quicksand"/>
              </a:rPr>
              <a:t>Value Drivers</a:t>
            </a:r>
          </a:p>
        </p:txBody>
      </p:sp>
      <p:sp>
        <p:nvSpPr>
          <p:cNvPr id="20" name="Rectangle 19"/>
          <p:cNvSpPr/>
          <p:nvPr/>
        </p:nvSpPr>
        <p:spPr>
          <a:xfrm>
            <a:off x="0" y="171987"/>
            <a:ext cx="128185" cy="60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latin typeface="Roboto" panose="020B0604020202020204" charset="0"/>
              <a:cs typeface="Roboto" panose="020B0604020202020204" charset="0"/>
            </a:endParaRPr>
          </a:p>
        </p:txBody>
      </p:sp>
      <p:sp>
        <p:nvSpPr>
          <p:cNvPr id="23" name="Google Shape;135;p4">
            <a:extLst>
              <a:ext uri="{FF2B5EF4-FFF2-40B4-BE49-F238E27FC236}">
                <a16:creationId xmlns:a16="http://schemas.microsoft.com/office/drawing/2014/main" id="{0304C730-8783-4670-A503-69CD23C6F73B}"/>
              </a:ext>
            </a:extLst>
          </p:cNvPr>
          <p:cNvSpPr txBox="1"/>
          <p:nvPr/>
        </p:nvSpPr>
        <p:spPr>
          <a:xfrm>
            <a:off x="0" y="6440572"/>
            <a:ext cx="3945880" cy="576238"/>
          </a:xfrm>
          <a:prstGeom prst="rect">
            <a:avLst/>
          </a:prstGeom>
          <a:noFill/>
          <a:ln>
            <a:noFill/>
          </a:ln>
        </p:spPr>
        <p:txBody>
          <a:bodyPr spcFirstLastPara="1" wrap="square" lIns="91425" tIns="45700" rIns="91425" bIns="45700" anchor="ctr" anchorCtr="0">
            <a:noAutofit/>
          </a:bodyPr>
          <a:lstStyle/>
          <a:p>
            <a:pPr lvl="0"/>
            <a:fld id="{00000000-1234-1234-1234-123412341234}" type="slidenum">
              <a:rPr lang="en-US" sz="900" b="0" i="0" u="none" strike="noStrike" cap="none" smtClean="0">
                <a:latin typeface="Roboto" panose="02000000000000000000" pitchFamily="2" charset="0"/>
                <a:ea typeface="Roboto" panose="02000000000000000000" pitchFamily="2" charset="0"/>
                <a:cs typeface="Open Sans" panose="020B0606030504020204" pitchFamily="34" charset="0"/>
                <a:sym typeface="Poppins"/>
              </a:rPr>
              <a:pPr lvl="0"/>
              <a:t>9</a:t>
            </a:fld>
            <a:r>
              <a:rPr lang="en-US" sz="900" dirty="0">
                <a:latin typeface="Roboto" panose="02000000000000000000" pitchFamily="2" charset="0"/>
                <a:ea typeface="Roboto" panose="02000000000000000000" pitchFamily="2" charset="0"/>
                <a:cs typeface="Open Sans" panose="020B0606030504020204" pitchFamily="34" charset="0"/>
                <a:sym typeface="Poppins"/>
              </a:rPr>
              <a:t> | Private and Confidential </a:t>
            </a:r>
            <a:endParaRPr sz="900" b="0" i="0" u="none" strike="noStrike" cap="none" dirty="0">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2" name="Picture 1">
            <a:extLst>
              <a:ext uri="{FF2B5EF4-FFF2-40B4-BE49-F238E27FC236}">
                <a16:creationId xmlns:a16="http://schemas.microsoft.com/office/drawing/2014/main" id="{4711F4D4-6FDB-3902-0C26-56B4AD2FB4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6189" y="0"/>
            <a:ext cx="2630159" cy="657540"/>
          </a:xfrm>
          <a:prstGeom prst="rect">
            <a:avLst/>
          </a:prstGeom>
        </p:spPr>
      </p:pic>
    </p:spTree>
    <p:extLst>
      <p:ext uri="{BB962C8B-B14F-4D97-AF65-F5344CB8AC3E}">
        <p14:creationId xmlns:p14="http://schemas.microsoft.com/office/powerpoint/2010/main" val="150530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2774</Words>
  <Application>Microsoft Office PowerPoint</Application>
  <PresentationFormat>Widescreen</PresentationFormat>
  <Paragraphs>310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Roboto</vt:lpstr>
      <vt:lpstr>Calibri Light</vt:lpstr>
      <vt:lpstr>Montserrat</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Aynat</dc:creator>
  <cp:lastModifiedBy>Frank Labrozzi</cp:lastModifiedBy>
  <cp:revision>171</cp:revision>
  <dcterms:created xsi:type="dcterms:W3CDTF">2022-04-19T08:02:42Z</dcterms:created>
  <dcterms:modified xsi:type="dcterms:W3CDTF">2025-09-19T17:20:42Z</dcterms:modified>
</cp:coreProperties>
</file>